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74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2417B48-6049-4485-AF34-815B2BB63E60}" type="doc">
      <dgm:prSet loTypeId="urn:microsoft.com/office/officeart/2005/8/layout/hList7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92749A91-D187-42F9-991F-F93A20C85BC2}">
      <dgm:prSet phldrT="[Texto]" custT="1"/>
      <dgm:spPr/>
      <dgm:t>
        <a:bodyPr/>
        <a:lstStyle/>
        <a:p>
          <a:r>
            <a:rPr lang="es-ES" sz="2000" dirty="0"/>
            <a:t>I</a:t>
          </a:r>
        </a:p>
        <a:p>
          <a:r>
            <a:rPr lang="es-ES" sz="2000" b="1" dirty="0"/>
            <a:t>DIAGNOSTICO</a:t>
          </a:r>
        </a:p>
        <a:p>
          <a:r>
            <a:rPr lang="es-ES" sz="2000" b="1" dirty="0"/>
            <a:t>INTRODUCCIÓN</a:t>
          </a:r>
        </a:p>
        <a:p>
          <a:endParaRPr lang="es-ES" sz="1400" dirty="0"/>
        </a:p>
        <a:p>
          <a:endParaRPr lang="es-ES" sz="1400" dirty="0"/>
        </a:p>
        <a:p>
          <a:r>
            <a:rPr lang="es-ES" sz="1400" dirty="0"/>
            <a:t>BERROETA</a:t>
          </a:r>
        </a:p>
        <a:p>
          <a:r>
            <a:rPr lang="es-ES" sz="1400" dirty="0"/>
            <a:t>ACEVEDO</a:t>
          </a:r>
        </a:p>
        <a:p>
          <a:r>
            <a:rPr lang="es-ES" sz="1400" dirty="0"/>
            <a:t>LARA</a:t>
          </a:r>
        </a:p>
      </dgm:t>
    </dgm:pt>
    <dgm:pt modelId="{E522FB9C-DE79-4219-8904-946B2C5A95ED}" type="parTrans" cxnId="{C7EAE730-6A35-4099-BDD4-DE300F061F3B}">
      <dgm:prSet/>
      <dgm:spPr/>
      <dgm:t>
        <a:bodyPr/>
        <a:lstStyle/>
        <a:p>
          <a:endParaRPr lang="es-ES"/>
        </a:p>
      </dgm:t>
    </dgm:pt>
    <dgm:pt modelId="{D924A62C-2072-431C-89FC-DB9039E1735D}" type="sibTrans" cxnId="{C7EAE730-6A35-4099-BDD4-DE300F061F3B}">
      <dgm:prSet/>
      <dgm:spPr/>
      <dgm:t>
        <a:bodyPr/>
        <a:lstStyle/>
        <a:p>
          <a:endParaRPr lang="es-ES"/>
        </a:p>
      </dgm:t>
    </dgm:pt>
    <dgm:pt modelId="{69F5E77D-9E60-4780-AE0D-88851A841EFE}">
      <dgm:prSet phldrT="[Texto]" custT="1"/>
      <dgm:spPr/>
      <dgm:t>
        <a:bodyPr/>
        <a:lstStyle/>
        <a:p>
          <a:r>
            <a:rPr lang="es-ES" sz="2000" b="1" dirty="0"/>
            <a:t>II</a:t>
          </a:r>
        </a:p>
        <a:p>
          <a:r>
            <a:rPr lang="es-ES" sz="2000" b="1" dirty="0"/>
            <a:t>COMUNITARIA Y METODOLOGIA</a:t>
          </a:r>
        </a:p>
        <a:p>
          <a:endParaRPr lang="es-ES" sz="1400" dirty="0"/>
        </a:p>
        <a:p>
          <a:endParaRPr lang="es-ES" sz="1400" dirty="0"/>
        </a:p>
        <a:p>
          <a:endParaRPr lang="es-ES" sz="1400" dirty="0"/>
        </a:p>
        <a:p>
          <a:r>
            <a:rPr lang="es-ES" sz="1400" dirty="0"/>
            <a:t>OPAZO</a:t>
          </a:r>
        </a:p>
        <a:p>
          <a:r>
            <a:rPr lang="es-ES" sz="1400" dirty="0"/>
            <a:t>BUSTOS</a:t>
          </a:r>
        </a:p>
      </dgm:t>
    </dgm:pt>
    <dgm:pt modelId="{745DF94A-24F5-45F3-8D67-1B5CCCE927D3}" type="parTrans" cxnId="{0BA7921C-845B-45D3-B019-F63568803B2A}">
      <dgm:prSet/>
      <dgm:spPr/>
      <dgm:t>
        <a:bodyPr/>
        <a:lstStyle/>
        <a:p>
          <a:endParaRPr lang="es-ES"/>
        </a:p>
      </dgm:t>
    </dgm:pt>
    <dgm:pt modelId="{F5CC7F83-E811-4E12-9171-D2B6BBBDF5EA}" type="sibTrans" cxnId="{0BA7921C-845B-45D3-B019-F63568803B2A}">
      <dgm:prSet/>
      <dgm:spPr/>
      <dgm:t>
        <a:bodyPr/>
        <a:lstStyle/>
        <a:p>
          <a:endParaRPr lang="es-ES"/>
        </a:p>
      </dgm:t>
    </dgm:pt>
    <dgm:pt modelId="{4EDE1054-770A-4E36-9A1C-4C390C7A38B8}">
      <dgm:prSet phldrT="[Texto]" custT="1"/>
      <dgm:spPr/>
      <dgm:t>
        <a:bodyPr/>
        <a:lstStyle/>
        <a:p>
          <a:r>
            <a:rPr lang="es-ES" sz="1800" b="1" dirty="0"/>
            <a:t>III</a:t>
          </a:r>
        </a:p>
        <a:p>
          <a:r>
            <a:rPr lang="es-ES" sz="1800" b="1" dirty="0"/>
            <a:t>TRABAJO COMUNITARIO Y FUNDAMENTOS DE LA EP</a:t>
          </a:r>
        </a:p>
        <a:p>
          <a:endParaRPr lang="es-ES" sz="1400" dirty="0"/>
        </a:p>
        <a:p>
          <a:endParaRPr lang="es-ES" sz="1400" dirty="0"/>
        </a:p>
        <a:p>
          <a:r>
            <a:rPr lang="es-ES" sz="1400" dirty="0"/>
            <a:t>ORDENES</a:t>
          </a:r>
        </a:p>
        <a:p>
          <a:r>
            <a:rPr lang="es-ES" sz="1400" dirty="0"/>
            <a:t>FREDERICKSEN</a:t>
          </a:r>
        </a:p>
      </dgm:t>
    </dgm:pt>
    <dgm:pt modelId="{21E665B9-130A-40EC-8C11-6C11402E9955}" type="parTrans" cxnId="{8AA6C62D-F56B-4744-A1B6-6A5BE1E2458A}">
      <dgm:prSet/>
      <dgm:spPr/>
      <dgm:t>
        <a:bodyPr/>
        <a:lstStyle/>
        <a:p>
          <a:endParaRPr lang="es-ES"/>
        </a:p>
      </dgm:t>
    </dgm:pt>
    <dgm:pt modelId="{8F27AFC8-695B-4EB4-9834-2F6849146457}" type="sibTrans" cxnId="{8AA6C62D-F56B-4744-A1B6-6A5BE1E2458A}">
      <dgm:prSet/>
      <dgm:spPr/>
      <dgm:t>
        <a:bodyPr/>
        <a:lstStyle/>
        <a:p>
          <a:endParaRPr lang="es-ES"/>
        </a:p>
      </dgm:t>
    </dgm:pt>
    <dgm:pt modelId="{4413A0DC-06ED-4FBC-91C6-128477B69E19}">
      <dgm:prSet phldrT="[Texto]" custT="1"/>
      <dgm:spPr/>
      <dgm:t>
        <a:bodyPr/>
        <a:lstStyle/>
        <a:p>
          <a:r>
            <a:rPr lang="es-ES" sz="1800" b="1" dirty="0"/>
            <a:t>IV</a:t>
          </a:r>
        </a:p>
        <a:p>
          <a:r>
            <a:rPr lang="es-ES" sz="1800" b="1" dirty="0"/>
            <a:t>COMUNITARIA</a:t>
          </a:r>
        </a:p>
        <a:p>
          <a:r>
            <a:rPr lang="es-ES" sz="1800" b="1" dirty="0"/>
            <a:t>HISTORIA</a:t>
          </a:r>
        </a:p>
        <a:p>
          <a:r>
            <a:rPr lang="es-ES" sz="1800" b="1" dirty="0"/>
            <a:t>TECNICAS GRUPALES</a:t>
          </a:r>
        </a:p>
        <a:p>
          <a:endParaRPr lang="es-ES" sz="1400" dirty="0"/>
        </a:p>
        <a:p>
          <a:r>
            <a:rPr lang="es-ES" sz="1400" dirty="0"/>
            <a:t>BERROETA</a:t>
          </a:r>
        </a:p>
        <a:p>
          <a:r>
            <a:rPr lang="es-ES" sz="1400" dirty="0"/>
            <a:t>OYARZUN </a:t>
          </a:r>
        </a:p>
        <a:p>
          <a:r>
            <a:rPr lang="es-ES" sz="1400" dirty="0"/>
            <a:t>FAURE</a:t>
          </a:r>
        </a:p>
      </dgm:t>
    </dgm:pt>
    <dgm:pt modelId="{32B777E9-FFA2-4DA8-B5C5-19CA22CE2DC9}" type="parTrans" cxnId="{2B5204E5-F4FA-48FA-96D7-B7F66D2CEDDF}">
      <dgm:prSet/>
      <dgm:spPr/>
      <dgm:t>
        <a:bodyPr/>
        <a:lstStyle/>
        <a:p>
          <a:endParaRPr lang="es-ES"/>
        </a:p>
      </dgm:t>
    </dgm:pt>
    <dgm:pt modelId="{ACF66085-A27D-4B7A-93E7-676A5215AB8E}" type="sibTrans" cxnId="{2B5204E5-F4FA-48FA-96D7-B7F66D2CEDDF}">
      <dgm:prSet/>
      <dgm:spPr/>
      <dgm:t>
        <a:bodyPr/>
        <a:lstStyle/>
        <a:p>
          <a:endParaRPr lang="es-ES"/>
        </a:p>
      </dgm:t>
    </dgm:pt>
    <dgm:pt modelId="{5C44F8CC-900C-4D9F-9098-620F5B9D2E4D}">
      <dgm:prSet phldrT="[Texto]" custT="1"/>
      <dgm:spPr/>
      <dgm:t>
        <a:bodyPr/>
        <a:lstStyle/>
        <a:p>
          <a:r>
            <a:rPr lang="es-ES" sz="2000" b="1" dirty="0"/>
            <a:t>V</a:t>
          </a:r>
        </a:p>
        <a:p>
          <a:r>
            <a:rPr lang="es-ES" sz="2000" b="1" dirty="0"/>
            <a:t>ANIMACIÓN COMUNITARIA</a:t>
          </a:r>
        </a:p>
        <a:p>
          <a:endParaRPr lang="es-ES" sz="1600" dirty="0"/>
        </a:p>
        <a:p>
          <a:r>
            <a:rPr lang="es-ES" sz="1600" dirty="0"/>
            <a:t>LARA</a:t>
          </a:r>
        </a:p>
        <a:p>
          <a:r>
            <a:rPr lang="es-ES" sz="1600" dirty="0"/>
            <a:t>SANTANDER</a:t>
          </a:r>
        </a:p>
        <a:p>
          <a:endParaRPr lang="es-ES" sz="1600" dirty="0"/>
        </a:p>
      </dgm:t>
    </dgm:pt>
    <dgm:pt modelId="{62BBBAAD-C5AE-4BE0-846E-E2FC6D2D891D}" type="parTrans" cxnId="{4B130165-41CA-48FA-8EE9-3B748D235A3C}">
      <dgm:prSet/>
      <dgm:spPr/>
      <dgm:t>
        <a:bodyPr/>
        <a:lstStyle/>
        <a:p>
          <a:endParaRPr lang="es-ES"/>
        </a:p>
      </dgm:t>
    </dgm:pt>
    <dgm:pt modelId="{7AB1F863-2EDA-4185-AC98-9C58776F1F93}" type="sibTrans" cxnId="{4B130165-41CA-48FA-8EE9-3B748D235A3C}">
      <dgm:prSet/>
      <dgm:spPr/>
      <dgm:t>
        <a:bodyPr/>
        <a:lstStyle/>
        <a:p>
          <a:endParaRPr lang="es-ES"/>
        </a:p>
      </dgm:t>
    </dgm:pt>
    <dgm:pt modelId="{311E464F-6F7A-456B-88ED-799E34E05BC0}" type="pres">
      <dgm:prSet presAssocID="{C2417B48-6049-4485-AF34-815B2BB63E60}" presName="Name0" presStyleCnt="0">
        <dgm:presLayoutVars>
          <dgm:dir/>
          <dgm:resizeHandles val="exact"/>
        </dgm:presLayoutVars>
      </dgm:prSet>
      <dgm:spPr/>
    </dgm:pt>
    <dgm:pt modelId="{9AC8B096-0F83-430D-AA7A-E3171A20ED5B}" type="pres">
      <dgm:prSet presAssocID="{C2417B48-6049-4485-AF34-815B2BB63E60}" presName="fgShape" presStyleLbl="fgShp" presStyleIdx="0" presStyleCnt="1" custLinFactY="-235121" custLinFactNeighborX="0" custLinFactNeighborY="-300000"/>
      <dgm:spPr/>
    </dgm:pt>
    <dgm:pt modelId="{5EF2376A-6877-420E-8998-978BE7A1C9C5}" type="pres">
      <dgm:prSet presAssocID="{C2417B48-6049-4485-AF34-815B2BB63E60}" presName="linComp" presStyleCnt="0"/>
      <dgm:spPr/>
    </dgm:pt>
    <dgm:pt modelId="{869FFEC6-70F8-4432-B03D-3F3C8679BFF0}" type="pres">
      <dgm:prSet presAssocID="{92749A91-D187-42F9-991F-F93A20C85BC2}" presName="compNode" presStyleCnt="0"/>
      <dgm:spPr/>
    </dgm:pt>
    <dgm:pt modelId="{3C2C5D83-BA8E-4987-B719-16F3FF363035}" type="pres">
      <dgm:prSet presAssocID="{92749A91-D187-42F9-991F-F93A20C85BC2}" presName="bkgdShape" presStyleLbl="node1" presStyleIdx="0" presStyleCnt="5" custLinFactNeighborX="478" custLinFactNeighborY="1866"/>
      <dgm:spPr/>
    </dgm:pt>
    <dgm:pt modelId="{BFD9F74D-E3ED-4616-9F19-71AA8830430B}" type="pres">
      <dgm:prSet presAssocID="{92749A91-D187-42F9-991F-F93A20C85BC2}" presName="nodeTx" presStyleLbl="node1" presStyleIdx="0" presStyleCnt="5">
        <dgm:presLayoutVars>
          <dgm:bulletEnabled val="1"/>
        </dgm:presLayoutVars>
      </dgm:prSet>
      <dgm:spPr/>
    </dgm:pt>
    <dgm:pt modelId="{05A847BF-E4F4-45F4-BB6A-4A67170319D6}" type="pres">
      <dgm:prSet presAssocID="{92749A91-D187-42F9-991F-F93A20C85BC2}" presName="invisiNode" presStyleLbl="node1" presStyleIdx="0" presStyleCnt="5"/>
      <dgm:spPr/>
    </dgm:pt>
    <dgm:pt modelId="{5B93D53C-FA41-449E-9465-7981610214B4}" type="pres">
      <dgm:prSet presAssocID="{92749A91-D187-42F9-991F-F93A20C85BC2}" presName="imagNode" presStyleLbl="fgImgPlace1" presStyleIdx="0" presStyleCnt="5" custScaleX="8525" custScaleY="11239" custLinFactNeighborX="-4027" custLinFactNeighborY="-47749"/>
      <dgm:spPr/>
    </dgm:pt>
    <dgm:pt modelId="{58069B50-35A0-4517-96A5-192E5268F423}" type="pres">
      <dgm:prSet presAssocID="{D924A62C-2072-431C-89FC-DB9039E1735D}" presName="sibTrans" presStyleLbl="sibTrans2D1" presStyleIdx="0" presStyleCnt="0"/>
      <dgm:spPr/>
    </dgm:pt>
    <dgm:pt modelId="{AD0D6E8E-2B5B-4595-8FBF-C33859E1DD58}" type="pres">
      <dgm:prSet presAssocID="{69F5E77D-9E60-4780-AE0D-88851A841EFE}" presName="compNode" presStyleCnt="0"/>
      <dgm:spPr/>
    </dgm:pt>
    <dgm:pt modelId="{406DBD47-2071-4E5A-A297-10594C7B78D3}" type="pres">
      <dgm:prSet presAssocID="{69F5E77D-9E60-4780-AE0D-88851A841EFE}" presName="bkgdShape" presStyleLbl="node1" presStyleIdx="1" presStyleCnt="5"/>
      <dgm:spPr/>
    </dgm:pt>
    <dgm:pt modelId="{FDEAE79A-4DA6-40AF-ADC2-FE42010094EA}" type="pres">
      <dgm:prSet presAssocID="{69F5E77D-9E60-4780-AE0D-88851A841EFE}" presName="nodeTx" presStyleLbl="node1" presStyleIdx="1" presStyleCnt="5">
        <dgm:presLayoutVars>
          <dgm:bulletEnabled val="1"/>
        </dgm:presLayoutVars>
      </dgm:prSet>
      <dgm:spPr/>
    </dgm:pt>
    <dgm:pt modelId="{B3D7E1D6-FDD1-4E9F-85C7-40A60969141A}" type="pres">
      <dgm:prSet presAssocID="{69F5E77D-9E60-4780-AE0D-88851A841EFE}" presName="invisiNode" presStyleLbl="node1" presStyleIdx="1" presStyleCnt="5"/>
      <dgm:spPr/>
    </dgm:pt>
    <dgm:pt modelId="{05366450-BB65-46D5-A31A-AB0F4B48E8ED}" type="pres">
      <dgm:prSet presAssocID="{69F5E77D-9E60-4780-AE0D-88851A841EFE}" presName="imagNode" presStyleLbl="fgImgPlace1" presStyleIdx="1" presStyleCnt="5" custScaleX="28713" custScaleY="12388" custLinFactNeighborX="-5178" custLinFactNeighborY="-41996"/>
      <dgm:spPr/>
    </dgm:pt>
    <dgm:pt modelId="{C9EB1E89-72B8-4F84-B7F4-E6DC1CF47627}" type="pres">
      <dgm:prSet presAssocID="{F5CC7F83-E811-4E12-9171-D2B6BBBDF5EA}" presName="sibTrans" presStyleLbl="sibTrans2D1" presStyleIdx="0" presStyleCnt="0"/>
      <dgm:spPr/>
    </dgm:pt>
    <dgm:pt modelId="{5F007D2B-1F0F-40C6-A2B3-78C30254C9D5}" type="pres">
      <dgm:prSet presAssocID="{4EDE1054-770A-4E36-9A1C-4C390C7A38B8}" presName="compNode" presStyleCnt="0"/>
      <dgm:spPr/>
    </dgm:pt>
    <dgm:pt modelId="{7F0A6936-8D76-4D93-9A61-429BD3649050}" type="pres">
      <dgm:prSet presAssocID="{4EDE1054-770A-4E36-9A1C-4C390C7A38B8}" presName="bkgdShape" presStyleLbl="node1" presStyleIdx="2" presStyleCnt="5" custLinFactNeighborX="0" custLinFactNeighborY="192"/>
      <dgm:spPr/>
    </dgm:pt>
    <dgm:pt modelId="{9B17D9A1-C7AE-4E35-AEE3-8A02380C016C}" type="pres">
      <dgm:prSet presAssocID="{4EDE1054-770A-4E36-9A1C-4C390C7A38B8}" presName="nodeTx" presStyleLbl="node1" presStyleIdx="2" presStyleCnt="5">
        <dgm:presLayoutVars>
          <dgm:bulletEnabled val="1"/>
        </dgm:presLayoutVars>
      </dgm:prSet>
      <dgm:spPr/>
    </dgm:pt>
    <dgm:pt modelId="{1CD764BF-25B8-414E-8E86-551EC3B953D2}" type="pres">
      <dgm:prSet presAssocID="{4EDE1054-770A-4E36-9A1C-4C390C7A38B8}" presName="invisiNode" presStyleLbl="node1" presStyleIdx="2" presStyleCnt="5"/>
      <dgm:spPr/>
    </dgm:pt>
    <dgm:pt modelId="{6CB7A1B0-4B76-4C2F-8E34-7538DBBF3247}" type="pres">
      <dgm:prSet presAssocID="{4EDE1054-770A-4E36-9A1C-4C390C7A38B8}" presName="imagNode" presStyleLbl="fgImgPlace1" presStyleIdx="2" presStyleCnt="5" custScaleX="4028" custScaleY="14690" custLinFactNeighborX="-3452" custLinFactNeighborY="-45448"/>
      <dgm:spPr/>
    </dgm:pt>
    <dgm:pt modelId="{224FAB6B-56FE-4E21-8105-871D501E84D9}" type="pres">
      <dgm:prSet presAssocID="{8F27AFC8-695B-4EB4-9834-2F6849146457}" presName="sibTrans" presStyleLbl="sibTrans2D1" presStyleIdx="0" presStyleCnt="0"/>
      <dgm:spPr/>
    </dgm:pt>
    <dgm:pt modelId="{7C42392C-62E7-473D-8D55-F8CBB3B3C502}" type="pres">
      <dgm:prSet presAssocID="{4413A0DC-06ED-4FBC-91C6-128477B69E19}" presName="compNode" presStyleCnt="0"/>
      <dgm:spPr/>
    </dgm:pt>
    <dgm:pt modelId="{3FF580A3-D977-4D79-9267-572D4C68CD41}" type="pres">
      <dgm:prSet presAssocID="{4413A0DC-06ED-4FBC-91C6-128477B69E19}" presName="bkgdShape" presStyleLbl="node1" presStyleIdx="3" presStyleCnt="5"/>
      <dgm:spPr/>
    </dgm:pt>
    <dgm:pt modelId="{8BCF4085-E972-4545-80E9-F0C89D71BA17}" type="pres">
      <dgm:prSet presAssocID="{4413A0DC-06ED-4FBC-91C6-128477B69E19}" presName="nodeTx" presStyleLbl="node1" presStyleIdx="3" presStyleCnt="5">
        <dgm:presLayoutVars>
          <dgm:bulletEnabled val="1"/>
        </dgm:presLayoutVars>
      </dgm:prSet>
      <dgm:spPr/>
    </dgm:pt>
    <dgm:pt modelId="{E5DBC26B-765F-4EEE-A3BB-6E484C77B1C9}" type="pres">
      <dgm:prSet presAssocID="{4413A0DC-06ED-4FBC-91C6-128477B69E19}" presName="invisiNode" presStyleLbl="node1" presStyleIdx="3" presStyleCnt="5"/>
      <dgm:spPr/>
    </dgm:pt>
    <dgm:pt modelId="{6CDAAE35-8490-44DD-9D80-8951445D17C3}" type="pres">
      <dgm:prSet presAssocID="{4413A0DC-06ED-4FBC-91C6-128477B69E19}" presName="imagNode" presStyleLbl="fgImgPlace1" presStyleIdx="3" presStyleCnt="5" custScaleX="15009" custScaleY="20442" custLinFactNeighborX="-2876" custLinFactNeighborY="-47174"/>
      <dgm:spPr/>
    </dgm:pt>
    <dgm:pt modelId="{99ECD7FD-DC47-48EE-850C-E2A079F2CF7C}" type="pres">
      <dgm:prSet presAssocID="{ACF66085-A27D-4B7A-93E7-676A5215AB8E}" presName="sibTrans" presStyleLbl="sibTrans2D1" presStyleIdx="0" presStyleCnt="0"/>
      <dgm:spPr/>
    </dgm:pt>
    <dgm:pt modelId="{9F02F32E-1FE3-4F97-B2AD-1F33081376E1}" type="pres">
      <dgm:prSet presAssocID="{5C44F8CC-900C-4D9F-9098-620F5B9D2E4D}" presName="compNode" presStyleCnt="0"/>
      <dgm:spPr/>
    </dgm:pt>
    <dgm:pt modelId="{F1EB1CB4-D6CC-4A1F-B5E3-2A98403D6FBB}" type="pres">
      <dgm:prSet presAssocID="{5C44F8CC-900C-4D9F-9098-620F5B9D2E4D}" presName="bkgdShape" presStyleLbl="node1" presStyleIdx="4" presStyleCnt="5"/>
      <dgm:spPr/>
    </dgm:pt>
    <dgm:pt modelId="{F58777A9-4EEE-4D82-96E2-1B6454EF8A88}" type="pres">
      <dgm:prSet presAssocID="{5C44F8CC-900C-4D9F-9098-620F5B9D2E4D}" presName="nodeTx" presStyleLbl="node1" presStyleIdx="4" presStyleCnt="5">
        <dgm:presLayoutVars>
          <dgm:bulletEnabled val="1"/>
        </dgm:presLayoutVars>
      </dgm:prSet>
      <dgm:spPr/>
    </dgm:pt>
    <dgm:pt modelId="{E409A959-A99F-4D4F-A714-164E73B5CC5E}" type="pres">
      <dgm:prSet presAssocID="{5C44F8CC-900C-4D9F-9098-620F5B9D2E4D}" presName="invisiNode" presStyleLbl="node1" presStyleIdx="4" presStyleCnt="5"/>
      <dgm:spPr/>
    </dgm:pt>
    <dgm:pt modelId="{633EC346-3A3D-42B3-AF09-EDF40200CAB4}" type="pres">
      <dgm:prSet presAssocID="{5C44F8CC-900C-4D9F-9098-620F5B9D2E4D}" presName="imagNode" presStyleLbl="fgImgPlace1" presStyleIdx="4" presStyleCnt="5" custScaleX="7582" custScaleY="18141" custLinFactNeighborX="-1151" custLinFactNeighborY="-50050"/>
      <dgm:spPr/>
    </dgm:pt>
  </dgm:ptLst>
  <dgm:cxnLst>
    <dgm:cxn modelId="{E3F50F05-AB08-4AD0-83FB-286FBE677390}" type="presOf" srcId="{69F5E77D-9E60-4780-AE0D-88851A841EFE}" destId="{FDEAE79A-4DA6-40AF-ADC2-FE42010094EA}" srcOrd="1" destOrd="0" presId="urn:microsoft.com/office/officeart/2005/8/layout/hList7"/>
    <dgm:cxn modelId="{1E058608-E45C-42F7-937E-E9F55E71D64E}" type="presOf" srcId="{69F5E77D-9E60-4780-AE0D-88851A841EFE}" destId="{406DBD47-2071-4E5A-A297-10594C7B78D3}" srcOrd="0" destOrd="0" presId="urn:microsoft.com/office/officeart/2005/8/layout/hList7"/>
    <dgm:cxn modelId="{F7706318-66E3-4CBB-A335-45B14CB79F25}" type="presOf" srcId="{C2417B48-6049-4485-AF34-815B2BB63E60}" destId="{311E464F-6F7A-456B-88ED-799E34E05BC0}" srcOrd="0" destOrd="0" presId="urn:microsoft.com/office/officeart/2005/8/layout/hList7"/>
    <dgm:cxn modelId="{0BA7921C-845B-45D3-B019-F63568803B2A}" srcId="{C2417B48-6049-4485-AF34-815B2BB63E60}" destId="{69F5E77D-9E60-4780-AE0D-88851A841EFE}" srcOrd="1" destOrd="0" parTransId="{745DF94A-24F5-45F3-8D67-1B5CCCE927D3}" sibTransId="{F5CC7F83-E811-4E12-9171-D2B6BBBDF5EA}"/>
    <dgm:cxn modelId="{8AA6C62D-F56B-4744-A1B6-6A5BE1E2458A}" srcId="{C2417B48-6049-4485-AF34-815B2BB63E60}" destId="{4EDE1054-770A-4E36-9A1C-4C390C7A38B8}" srcOrd="2" destOrd="0" parTransId="{21E665B9-130A-40EC-8C11-6C11402E9955}" sibTransId="{8F27AFC8-695B-4EB4-9834-2F6849146457}"/>
    <dgm:cxn modelId="{A123B92F-4D12-4C0F-BC55-29BC81CE2F0D}" type="presOf" srcId="{ACF66085-A27D-4B7A-93E7-676A5215AB8E}" destId="{99ECD7FD-DC47-48EE-850C-E2A079F2CF7C}" srcOrd="0" destOrd="0" presId="urn:microsoft.com/office/officeart/2005/8/layout/hList7"/>
    <dgm:cxn modelId="{C7EAE730-6A35-4099-BDD4-DE300F061F3B}" srcId="{C2417B48-6049-4485-AF34-815B2BB63E60}" destId="{92749A91-D187-42F9-991F-F93A20C85BC2}" srcOrd="0" destOrd="0" parTransId="{E522FB9C-DE79-4219-8904-946B2C5A95ED}" sibTransId="{D924A62C-2072-431C-89FC-DB9039E1735D}"/>
    <dgm:cxn modelId="{4D9A885E-B197-4200-9FFA-0EADAE697CD1}" type="presOf" srcId="{92749A91-D187-42F9-991F-F93A20C85BC2}" destId="{BFD9F74D-E3ED-4616-9F19-71AA8830430B}" srcOrd="1" destOrd="0" presId="urn:microsoft.com/office/officeart/2005/8/layout/hList7"/>
    <dgm:cxn modelId="{4B130165-41CA-48FA-8EE9-3B748D235A3C}" srcId="{C2417B48-6049-4485-AF34-815B2BB63E60}" destId="{5C44F8CC-900C-4D9F-9098-620F5B9D2E4D}" srcOrd="4" destOrd="0" parTransId="{62BBBAAD-C5AE-4BE0-846E-E2FC6D2D891D}" sibTransId="{7AB1F863-2EDA-4185-AC98-9C58776F1F93}"/>
    <dgm:cxn modelId="{A6540D66-E850-41AF-8FB7-03DAA066F3FD}" type="presOf" srcId="{D924A62C-2072-431C-89FC-DB9039E1735D}" destId="{58069B50-35A0-4517-96A5-192E5268F423}" srcOrd="0" destOrd="0" presId="urn:microsoft.com/office/officeart/2005/8/layout/hList7"/>
    <dgm:cxn modelId="{0B13B650-B4BA-475C-B184-386E0DEEE9F0}" type="presOf" srcId="{4413A0DC-06ED-4FBC-91C6-128477B69E19}" destId="{8BCF4085-E972-4545-80E9-F0C89D71BA17}" srcOrd="1" destOrd="0" presId="urn:microsoft.com/office/officeart/2005/8/layout/hList7"/>
    <dgm:cxn modelId="{0473B758-7386-4298-AA35-AE7C600F7CB3}" type="presOf" srcId="{4EDE1054-770A-4E36-9A1C-4C390C7A38B8}" destId="{9B17D9A1-C7AE-4E35-AEE3-8A02380C016C}" srcOrd="1" destOrd="0" presId="urn:microsoft.com/office/officeart/2005/8/layout/hList7"/>
    <dgm:cxn modelId="{CCE6F058-B26A-45AB-BA13-4784B5849C98}" type="presOf" srcId="{92749A91-D187-42F9-991F-F93A20C85BC2}" destId="{3C2C5D83-BA8E-4987-B719-16F3FF363035}" srcOrd="0" destOrd="0" presId="urn:microsoft.com/office/officeart/2005/8/layout/hList7"/>
    <dgm:cxn modelId="{7EC23E91-E750-422D-9F0F-6DF4E6F4B5D9}" type="presOf" srcId="{5C44F8CC-900C-4D9F-9098-620F5B9D2E4D}" destId="{F58777A9-4EEE-4D82-96E2-1B6454EF8A88}" srcOrd="1" destOrd="0" presId="urn:microsoft.com/office/officeart/2005/8/layout/hList7"/>
    <dgm:cxn modelId="{75341DB3-84D0-4FDD-BFED-7D8CDA411811}" type="presOf" srcId="{F5CC7F83-E811-4E12-9171-D2B6BBBDF5EA}" destId="{C9EB1E89-72B8-4F84-B7F4-E6DC1CF47627}" srcOrd="0" destOrd="0" presId="urn:microsoft.com/office/officeart/2005/8/layout/hList7"/>
    <dgm:cxn modelId="{910F2CC8-B77C-46CE-9F33-DD4880F4B952}" type="presOf" srcId="{8F27AFC8-695B-4EB4-9834-2F6849146457}" destId="{224FAB6B-56FE-4E21-8105-871D501E84D9}" srcOrd="0" destOrd="0" presId="urn:microsoft.com/office/officeart/2005/8/layout/hList7"/>
    <dgm:cxn modelId="{600A83D4-6351-436F-9279-828402F54293}" type="presOf" srcId="{4EDE1054-770A-4E36-9A1C-4C390C7A38B8}" destId="{7F0A6936-8D76-4D93-9A61-429BD3649050}" srcOrd="0" destOrd="0" presId="urn:microsoft.com/office/officeart/2005/8/layout/hList7"/>
    <dgm:cxn modelId="{2B5204E5-F4FA-48FA-96D7-B7F66D2CEDDF}" srcId="{C2417B48-6049-4485-AF34-815B2BB63E60}" destId="{4413A0DC-06ED-4FBC-91C6-128477B69E19}" srcOrd="3" destOrd="0" parTransId="{32B777E9-FFA2-4DA8-B5C5-19CA22CE2DC9}" sibTransId="{ACF66085-A27D-4B7A-93E7-676A5215AB8E}"/>
    <dgm:cxn modelId="{8D527CE7-EAF9-495A-A894-B58B1F1ACB19}" type="presOf" srcId="{5C44F8CC-900C-4D9F-9098-620F5B9D2E4D}" destId="{F1EB1CB4-D6CC-4A1F-B5E3-2A98403D6FBB}" srcOrd="0" destOrd="0" presId="urn:microsoft.com/office/officeart/2005/8/layout/hList7"/>
    <dgm:cxn modelId="{BA3003FB-6723-4ED9-AE60-0BEF8718068B}" type="presOf" srcId="{4413A0DC-06ED-4FBC-91C6-128477B69E19}" destId="{3FF580A3-D977-4D79-9267-572D4C68CD41}" srcOrd="0" destOrd="0" presId="urn:microsoft.com/office/officeart/2005/8/layout/hList7"/>
    <dgm:cxn modelId="{9DAEF20E-682D-4728-9E71-F4ADDF75E82C}" type="presParOf" srcId="{311E464F-6F7A-456B-88ED-799E34E05BC0}" destId="{9AC8B096-0F83-430D-AA7A-E3171A20ED5B}" srcOrd="0" destOrd="0" presId="urn:microsoft.com/office/officeart/2005/8/layout/hList7"/>
    <dgm:cxn modelId="{FE2BE966-72C8-4E55-871D-81C61E7A72BB}" type="presParOf" srcId="{311E464F-6F7A-456B-88ED-799E34E05BC0}" destId="{5EF2376A-6877-420E-8998-978BE7A1C9C5}" srcOrd="1" destOrd="0" presId="urn:microsoft.com/office/officeart/2005/8/layout/hList7"/>
    <dgm:cxn modelId="{5B858A79-1FA7-4CF3-9DA1-D1AAEEB4DC31}" type="presParOf" srcId="{5EF2376A-6877-420E-8998-978BE7A1C9C5}" destId="{869FFEC6-70F8-4432-B03D-3F3C8679BFF0}" srcOrd="0" destOrd="0" presId="urn:microsoft.com/office/officeart/2005/8/layout/hList7"/>
    <dgm:cxn modelId="{A70C2FC1-7AF0-446A-B6D8-7517EEE52B92}" type="presParOf" srcId="{869FFEC6-70F8-4432-B03D-3F3C8679BFF0}" destId="{3C2C5D83-BA8E-4987-B719-16F3FF363035}" srcOrd="0" destOrd="0" presId="urn:microsoft.com/office/officeart/2005/8/layout/hList7"/>
    <dgm:cxn modelId="{A57AACD1-8328-4FF1-A393-B473C6C2CDCA}" type="presParOf" srcId="{869FFEC6-70F8-4432-B03D-3F3C8679BFF0}" destId="{BFD9F74D-E3ED-4616-9F19-71AA8830430B}" srcOrd="1" destOrd="0" presId="urn:microsoft.com/office/officeart/2005/8/layout/hList7"/>
    <dgm:cxn modelId="{5D0D6D4C-DA7E-44D3-94B9-9CC8E91A0369}" type="presParOf" srcId="{869FFEC6-70F8-4432-B03D-3F3C8679BFF0}" destId="{05A847BF-E4F4-45F4-BB6A-4A67170319D6}" srcOrd="2" destOrd="0" presId="urn:microsoft.com/office/officeart/2005/8/layout/hList7"/>
    <dgm:cxn modelId="{93A7859B-AE2E-45A9-B662-CF4D0FC7280D}" type="presParOf" srcId="{869FFEC6-70F8-4432-B03D-3F3C8679BFF0}" destId="{5B93D53C-FA41-449E-9465-7981610214B4}" srcOrd="3" destOrd="0" presId="urn:microsoft.com/office/officeart/2005/8/layout/hList7"/>
    <dgm:cxn modelId="{FEE90F1F-5D04-4960-B498-B23B95AD30EC}" type="presParOf" srcId="{5EF2376A-6877-420E-8998-978BE7A1C9C5}" destId="{58069B50-35A0-4517-96A5-192E5268F423}" srcOrd="1" destOrd="0" presId="urn:microsoft.com/office/officeart/2005/8/layout/hList7"/>
    <dgm:cxn modelId="{C9BAF897-DEE2-47C8-9085-7185D5CD80ED}" type="presParOf" srcId="{5EF2376A-6877-420E-8998-978BE7A1C9C5}" destId="{AD0D6E8E-2B5B-4595-8FBF-C33859E1DD58}" srcOrd="2" destOrd="0" presId="urn:microsoft.com/office/officeart/2005/8/layout/hList7"/>
    <dgm:cxn modelId="{66081CAD-024D-4EB0-A2C9-C19A3260EF64}" type="presParOf" srcId="{AD0D6E8E-2B5B-4595-8FBF-C33859E1DD58}" destId="{406DBD47-2071-4E5A-A297-10594C7B78D3}" srcOrd="0" destOrd="0" presId="urn:microsoft.com/office/officeart/2005/8/layout/hList7"/>
    <dgm:cxn modelId="{B214F8C6-BB66-4616-B7CE-9C16520AA0DE}" type="presParOf" srcId="{AD0D6E8E-2B5B-4595-8FBF-C33859E1DD58}" destId="{FDEAE79A-4DA6-40AF-ADC2-FE42010094EA}" srcOrd="1" destOrd="0" presId="urn:microsoft.com/office/officeart/2005/8/layout/hList7"/>
    <dgm:cxn modelId="{917551AB-1E0E-4801-8DCA-D5BFCA5C0761}" type="presParOf" srcId="{AD0D6E8E-2B5B-4595-8FBF-C33859E1DD58}" destId="{B3D7E1D6-FDD1-4E9F-85C7-40A60969141A}" srcOrd="2" destOrd="0" presId="urn:microsoft.com/office/officeart/2005/8/layout/hList7"/>
    <dgm:cxn modelId="{D7327537-0AE4-4C60-8F92-FDD966DD7745}" type="presParOf" srcId="{AD0D6E8E-2B5B-4595-8FBF-C33859E1DD58}" destId="{05366450-BB65-46D5-A31A-AB0F4B48E8ED}" srcOrd="3" destOrd="0" presId="urn:microsoft.com/office/officeart/2005/8/layout/hList7"/>
    <dgm:cxn modelId="{825C3AC9-BB2C-4260-A382-13C7DFB1CA7A}" type="presParOf" srcId="{5EF2376A-6877-420E-8998-978BE7A1C9C5}" destId="{C9EB1E89-72B8-4F84-B7F4-E6DC1CF47627}" srcOrd="3" destOrd="0" presId="urn:microsoft.com/office/officeart/2005/8/layout/hList7"/>
    <dgm:cxn modelId="{62D462AD-7403-4CE5-BE4B-4F59E8DF2675}" type="presParOf" srcId="{5EF2376A-6877-420E-8998-978BE7A1C9C5}" destId="{5F007D2B-1F0F-40C6-A2B3-78C30254C9D5}" srcOrd="4" destOrd="0" presId="urn:microsoft.com/office/officeart/2005/8/layout/hList7"/>
    <dgm:cxn modelId="{BDDCE774-6778-4363-9E42-39F8AADA8471}" type="presParOf" srcId="{5F007D2B-1F0F-40C6-A2B3-78C30254C9D5}" destId="{7F0A6936-8D76-4D93-9A61-429BD3649050}" srcOrd="0" destOrd="0" presId="urn:microsoft.com/office/officeart/2005/8/layout/hList7"/>
    <dgm:cxn modelId="{00F23F7E-3BA7-479D-8213-F0B96BE148C6}" type="presParOf" srcId="{5F007D2B-1F0F-40C6-A2B3-78C30254C9D5}" destId="{9B17D9A1-C7AE-4E35-AEE3-8A02380C016C}" srcOrd="1" destOrd="0" presId="urn:microsoft.com/office/officeart/2005/8/layout/hList7"/>
    <dgm:cxn modelId="{B57C75BD-93A4-4569-952F-C2174B81BFD5}" type="presParOf" srcId="{5F007D2B-1F0F-40C6-A2B3-78C30254C9D5}" destId="{1CD764BF-25B8-414E-8E86-551EC3B953D2}" srcOrd="2" destOrd="0" presId="urn:microsoft.com/office/officeart/2005/8/layout/hList7"/>
    <dgm:cxn modelId="{D1CA6D40-FBF8-4C85-9E1E-1647EC0B1630}" type="presParOf" srcId="{5F007D2B-1F0F-40C6-A2B3-78C30254C9D5}" destId="{6CB7A1B0-4B76-4C2F-8E34-7538DBBF3247}" srcOrd="3" destOrd="0" presId="urn:microsoft.com/office/officeart/2005/8/layout/hList7"/>
    <dgm:cxn modelId="{1CA1F8D5-F584-450A-9748-DB3EE0AEC726}" type="presParOf" srcId="{5EF2376A-6877-420E-8998-978BE7A1C9C5}" destId="{224FAB6B-56FE-4E21-8105-871D501E84D9}" srcOrd="5" destOrd="0" presId="urn:microsoft.com/office/officeart/2005/8/layout/hList7"/>
    <dgm:cxn modelId="{11DD0574-62E7-4B1A-AE21-A4A8421E08C3}" type="presParOf" srcId="{5EF2376A-6877-420E-8998-978BE7A1C9C5}" destId="{7C42392C-62E7-473D-8D55-F8CBB3B3C502}" srcOrd="6" destOrd="0" presId="urn:microsoft.com/office/officeart/2005/8/layout/hList7"/>
    <dgm:cxn modelId="{72AED376-E5DE-465B-B63B-E140871F6FE1}" type="presParOf" srcId="{7C42392C-62E7-473D-8D55-F8CBB3B3C502}" destId="{3FF580A3-D977-4D79-9267-572D4C68CD41}" srcOrd="0" destOrd="0" presId="urn:microsoft.com/office/officeart/2005/8/layout/hList7"/>
    <dgm:cxn modelId="{06A4DB7E-70C2-499B-B08B-CE38EFFF4F9F}" type="presParOf" srcId="{7C42392C-62E7-473D-8D55-F8CBB3B3C502}" destId="{8BCF4085-E972-4545-80E9-F0C89D71BA17}" srcOrd="1" destOrd="0" presId="urn:microsoft.com/office/officeart/2005/8/layout/hList7"/>
    <dgm:cxn modelId="{9CD41E5B-F290-44B4-81C9-F01D3A6F1B53}" type="presParOf" srcId="{7C42392C-62E7-473D-8D55-F8CBB3B3C502}" destId="{E5DBC26B-765F-4EEE-A3BB-6E484C77B1C9}" srcOrd="2" destOrd="0" presId="urn:microsoft.com/office/officeart/2005/8/layout/hList7"/>
    <dgm:cxn modelId="{1060CB1B-F1C1-4CD2-B1F2-48590B90CC86}" type="presParOf" srcId="{7C42392C-62E7-473D-8D55-F8CBB3B3C502}" destId="{6CDAAE35-8490-44DD-9D80-8951445D17C3}" srcOrd="3" destOrd="0" presId="urn:microsoft.com/office/officeart/2005/8/layout/hList7"/>
    <dgm:cxn modelId="{7469BA94-0146-4ED6-9CF8-EAC64DFC0D67}" type="presParOf" srcId="{5EF2376A-6877-420E-8998-978BE7A1C9C5}" destId="{99ECD7FD-DC47-48EE-850C-E2A079F2CF7C}" srcOrd="7" destOrd="0" presId="urn:microsoft.com/office/officeart/2005/8/layout/hList7"/>
    <dgm:cxn modelId="{1727084C-288C-447C-BBBD-F1BF93BF2405}" type="presParOf" srcId="{5EF2376A-6877-420E-8998-978BE7A1C9C5}" destId="{9F02F32E-1FE3-4F97-B2AD-1F33081376E1}" srcOrd="8" destOrd="0" presId="urn:microsoft.com/office/officeart/2005/8/layout/hList7"/>
    <dgm:cxn modelId="{32FD310A-C3A0-4561-B5B0-8F544D941925}" type="presParOf" srcId="{9F02F32E-1FE3-4F97-B2AD-1F33081376E1}" destId="{F1EB1CB4-D6CC-4A1F-B5E3-2A98403D6FBB}" srcOrd="0" destOrd="0" presId="urn:microsoft.com/office/officeart/2005/8/layout/hList7"/>
    <dgm:cxn modelId="{8C2B8DD1-598F-4FFD-8C92-41A7082E617E}" type="presParOf" srcId="{9F02F32E-1FE3-4F97-B2AD-1F33081376E1}" destId="{F58777A9-4EEE-4D82-96E2-1B6454EF8A88}" srcOrd="1" destOrd="0" presId="urn:microsoft.com/office/officeart/2005/8/layout/hList7"/>
    <dgm:cxn modelId="{802D079C-FEC4-4010-A79A-9DFE600CFFE9}" type="presParOf" srcId="{9F02F32E-1FE3-4F97-B2AD-1F33081376E1}" destId="{E409A959-A99F-4D4F-A714-164E73B5CC5E}" srcOrd="2" destOrd="0" presId="urn:microsoft.com/office/officeart/2005/8/layout/hList7"/>
    <dgm:cxn modelId="{34062D08-F4A4-48C9-9011-396D110CE8E6}" type="presParOf" srcId="{9F02F32E-1FE3-4F97-B2AD-1F33081376E1}" destId="{633EC346-3A3D-42B3-AF09-EDF40200CAB4}" srcOrd="3" destOrd="0" presId="urn:microsoft.com/office/officeart/2005/8/layout/hList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C2C5D83-BA8E-4987-B719-16F3FF363035}">
      <dsp:nvSpPr>
        <dsp:cNvPr id="0" name=""/>
        <dsp:cNvSpPr/>
      </dsp:nvSpPr>
      <dsp:spPr>
        <a:xfrm>
          <a:off x="11149" y="0"/>
          <a:ext cx="2332608" cy="582093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kern="1200" dirty="0"/>
            <a:t>I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b="1" kern="1200" dirty="0"/>
            <a:t>DIAGNOSTICO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b="1" kern="1200" dirty="0"/>
            <a:t>INTRODUCCIÓN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1400" kern="1200" dirty="0"/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1400" kern="1200" dirty="0"/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400" kern="1200" dirty="0"/>
            <a:t>BERROETA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400" kern="1200" dirty="0"/>
            <a:t>ACEVEDO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400" kern="1200" dirty="0"/>
            <a:t>LARA</a:t>
          </a:r>
        </a:p>
      </dsp:txBody>
      <dsp:txXfrm>
        <a:off x="11149" y="2328374"/>
        <a:ext cx="2332608" cy="2328374"/>
      </dsp:txXfrm>
    </dsp:sp>
    <dsp:sp modelId="{5B93D53C-FA41-449E-9465-7981610214B4}">
      <dsp:nvSpPr>
        <dsp:cNvPr id="0" name=""/>
        <dsp:cNvSpPr/>
      </dsp:nvSpPr>
      <dsp:spPr>
        <a:xfrm>
          <a:off x="1005622" y="283962"/>
          <a:ext cx="165246" cy="217853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06DBD47-2071-4E5A-A297-10594C7B78D3}">
      <dsp:nvSpPr>
        <dsp:cNvPr id="0" name=""/>
        <dsp:cNvSpPr/>
      </dsp:nvSpPr>
      <dsp:spPr>
        <a:xfrm>
          <a:off x="2402586" y="0"/>
          <a:ext cx="2332608" cy="582093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b="1" kern="1200" dirty="0"/>
            <a:t>II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b="1" kern="1200" dirty="0"/>
            <a:t>COMUNITARIA Y METODOLOGIA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1400" kern="1200" dirty="0"/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1400" kern="1200" dirty="0"/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1400" kern="1200" dirty="0"/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400" kern="1200" dirty="0"/>
            <a:t>OPAZO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400" kern="1200" dirty="0"/>
            <a:t>BUSTOS</a:t>
          </a:r>
        </a:p>
      </dsp:txBody>
      <dsp:txXfrm>
        <a:off x="2402586" y="2328374"/>
        <a:ext cx="2332608" cy="2328374"/>
      </dsp:txXfrm>
    </dsp:sp>
    <dsp:sp modelId="{05366450-BB65-46D5-A31A-AB0F4B48E8ED}">
      <dsp:nvSpPr>
        <dsp:cNvPr id="0" name=""/>
        <dsp:cNvSpPr/>
      </dsp:nvSpPr>
      <dsp:spPr>
        <a:xfrm>
          <a:off x="3190239" y="384340"/>
          <a:ext cx="556564" cy="240125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F0A6936-8D76-4D93-9A61-429BD3649050}">
      <dsp:nvSpPr>
        <dsp:cNvPr id="0" name=""/>
        <dsp:cNvSpPr/>
      </dsp:nvSpPr>
      <dsp:spPr>
        <a:xfrm>
          <a:off x="4805173" y="0"/>
          <a:ext cx="2332608" cy="582093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b="1" kern="1200" dirty="0"/>
            <a:t>III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b="1" kern="1200" dirty="0"/>
            <a:t>TRABAJO COMUNITARIO Y FUNDAMENTOS DE LA EP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1400" kern="1200" dirty="0"/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1400" kern="1200" dirty="0"/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400" kern="1200" dirty="0"/>
            <a:t>ORDENES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400" kern="1200" dirty="0"/>
            <a:t>FREDERICKSEN</a:t>
          </a:r>
        </a:p>
      </dsp:txBody>
      <dsp:txXfrm>
        <a:off x="4805173" y="2328374"/>
        <a:ext cx="2332608" cy="2328374"/>
      </dsp:txXfrm>
    </dsp:sp>
    <dsp:sp modelId="{6CB7A1B0-4B76-4C2F-8E34-7538DBBF3247}">
      <dsp:nvSpPr>
        <dsp:cNvPr id="0" name=""/>
        <dsp:cNvSpPr/>
      </dsp:nvSpPr>
      <dsp:spPr>
        <a:xfrm>
          <a:off x="5865526" y="295117"/>
          <a:ext cx="78077" cy="284746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FF580A3-D977-4D79-9267-572D4C68CD41}">
      <dsp:nvSpPr>
        <dsp:cNvPr id="0" name=""/>
        <dsp:cNvSpPr/>
      </dsp:nvSpPr>
      <dsp:spPr>
        <a:xfrm>
          <a:off x="7207760" y="0"/>
          <a:ext cx="2332608" cy="582093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b="1" kern="1200" dirty="0"/>
            <a:t>IV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b="1" kern="1200" dirty="0"/>
            <a:t>COMUNITARIA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b="1" kern="1200" dirty="0"/>
            <a:t>HISTORIA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b="1" kern="1200" dirty="0"/>
            <a:t>TECNICAS GRUPALES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1400" kern="1200" dirty="0"/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400" kern="1200" dirty="0"/>
            <a:t>BERROETA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400" kern="1200" dirty="0"/>
            <a:t>OYARZUN 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400" kern="1200" dirty="0"/>
            <a:t>FAURE</a:t>
          </a:r>
        </a:p>
      </dsp:txBody>
      <dsp:txXfrm>
        <a:off x="7207760" y="2328374"/>
        <a:ext cx="2332608" cy="2328374"/>
      </dsp:txXfrm>
    </dsp:sp>
    <dsp:sp modelId="{6CDAAE35-8490-44DD-9D80-8951445D17C3}">
      <dsp:nvSpPr>
        <dsp:cNvPr id="0" name=""/>
        <dsp:cNvSpPr/>
      </dsp:nvSpPr>
      <dsp:spPr>
        <a:xfrm>
          <a:off x="8172852" y="205913"/>
          <a:ext cx="290930" cy="396242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1EB1CB4-D6CC-4A1F-B5E3-2A98403D6FBB}">
      <dsp:nvSpPr>
        <dsp:cNvPr id="0" name=""/>
        <dsp:cNvSpPr/>
      </dsp:nvSpPr>
      <dsp:spPr>
        <a:xfrm>
          <a:off x="9610347" y="0"/>
          <a:ext cx="2332608" cy="582093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b="1" kern="1200" dirty="0"/>
            <a:t>V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b="1" kern="1200" dirty="0"/>
            <a:t>ANIMACIÓN COMUNITARIA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1600" kern="1200" dirty="0"/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 dirty="0"/>
            <a:t>LARA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 dirty="0"/>
            <a:t>SANTANDER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1600" kern="1200" dirty="0"/>
        </a:p>
      </dsp:txBody>
      <dsp:txXfrm>
        <a:off x="9610347" y="2328374"/>
        <a:ext cx="2332608" cy="2328374"/>
      </dsp:txXfrm>
    </dsp:sp>
    <dsp:sp modelId="{633EC346-3A3D-42B3-AF09-EDF40200CAB4}">
      <dsp:nvSpPr>
        <dsp:cNvPr id="0" name=""/>
        <dsp:cNvSpPr/>
      </dsp:nvSpPr>
      <dsp:spPr>
        <a:xfrm>
          <a:off x="10680857" y="172466"/>
          <a:ext cx="146967" cy="351640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AC8B096-0F83-430D-AA7A-E3171A20ED5B}">
      <dsp:nvSpPr>
        <dsp:cNvPr id="0" name=""/>
        <dsp:cNvSpPr/>
      </dsp:nvSpPr>
      <dsp:spPr>
        <a:xfrm>
          <a:off x="477718" y="0"/>
          <a:ext cx="10987519" cy="873140"/>
        </a:xfrm>
        <a:prstGeom prst="leftRight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7">
  <dgm:title val=""/>
  <dgm:desc val=""/>
  <dgm:catLst>
    <dgm:cat type="list" pri="12000"/>
    <dgm:cat type="process" pri="20000"/>
    <dgm:cat type="relationship" pri="14000"/>
    <dgm:cat type="convert" pri="8000"/>
    <dgm:cat type="picture" pri="25000"/>
    <dgm:cat type="pictureconvert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6EAAD-4016-47DF-B417-2087A3282C49}" type="datetimeFigureOut">
              <a:rPr lang="es-CL" smtClean="0"/>
              <a:t>15-11-2017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22E47-BAB9-41A2-A559-D1FFF376FD8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956573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6EAAD-4016-47DF-B417-2087A3282C49}" type="datetimeFigureOut">
              <a:rPr lang="es-CL" smtClean="0"/>
              <a:t>15-11-2017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22E47-BAB9-41A2-A559-D1FFF376FD8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058378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6EAAD-4016-47DF-B417-2087A3282C49}" type="datetimeFigureOut">
              <a:rPr lang="es-CL" smtClean="0"/>
              <a:t>15-11-2017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22E47-BAB9-41A2-A559-D1FFF376FD8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797296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6EAAD-4016-47DF-B417-2087A3282C49}" type="datetimeFigureOut">
              <a:rPr lang="es-CL" smtClean="0"/>
              <a:t>15-11-2017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22E47-BAB9-41A2-A559-D1FFF376FD8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133015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6EAAD-4016-47DF-B417-2087A3282C49}" type="datetimeFigureOut">
              <a:rPr lang="es-CL" smtClean="0"/>
              <a:t>15-11-2017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22E47-BAB9-41A2-A559-D1FFF376FD8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164306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6EAAD-4016-47DF-B417-2087A3282C49}" type="datetimeFigureOut">
              <a:rPr lang="es-CL" smtClean="0"/>
              <a:t>15-11-2017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22E47-BAB9-41A2-A559-D1FFF376FD8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460783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6EAAD-4016-47DF-B417-2087A3282C49}" type="datetimeFigureOut">
              <a:rPr lang="es-CL" smtClean="0"/>
              <a:t>15-11-2017</a:t>
            </a:fld>
            <a:endParaRPr lang="es-CL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22E47-BAB9-41A2-A559-D1FFF376FD8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53229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6EAAD-4016-47DF-B417-2087A3282C49}" type="datetimeFigureOut">
              <a:rPr lang="es-CL" smtClean="0"/>
              <a:t>15-11-2017</a:t>
            </a:fld>
            <a:endParaRPr lang="es-C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22E47-BAB9-41A2-A559-D1FFF376FD8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796746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6EAAD-4016-47DF-B417-2087A3282C49}" type="datetimeFigureOut">
              <a:rPr lang="es-CL" smtClean="0"/>
              <a:t>15-11-2017</a:t>
            </a:fld>
            <a:endParaRPr lang="es-C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22E47-BAB9-41A2-A559-D1FFF376FD8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255162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6EAAD-4016-47DF-B417-2087A3282C49}" type="datetimeFigureOut">
              <a:rPr lang="es-CL" smtClean="0"/>
              <a:t>15-11-2017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22E47-BAB9-41A2-A559-D1FFF376FD8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934366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6EAAD-4016-47DF-B417-2087A3282C49}" type="datetimeFigureOut">
              <a:rPr lang="es-CL" smtClean="0"/>
              <a:t>15-11-2017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22E47-BAB9-41A2-A559-D1FFF376FD8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991208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46EAAD-4016-47DF-B417-2087A3282C49}" type="datetimeFigureOut">
              <a:rPr lang="es-CL" smtClean="0"/>
              <a:t>15-11-2017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322E47-BAB9-41A2-A559-D1FFF376FD8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701382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206906" y="3010477"/>
            <a:ext cx="8004096" cy="1336720"/>
          </a:xfrm>
        </p:spPr>
        <p:txBody>
          <a:bodyPr>
            <a:normAutofit fontScale="90000"/>
          </a:bodyPr>
          <a:lstStyle/>
          <a:p>
            <a:r>
              <a:rPr lang="es-CL" dirty="0"/>
              <a:t>DIPLOMADO PSICOLOGIA COMUNITARIA Y EDUCACIÓN POPULAR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4886828"/>
            <a:ext cx="9144000" cy="1655762"/>
          </a:xfrm>
        </p:spPr>
        <p:txBody>
          <a:bodyPr/>
          <a:lstStyle/>
          <a:p>
            <a:r>
              <a:rPr lang="es-CL" dirty="0"/>
              <a:t>PROMOCIÓN 2017</a:t>
            </a:r>
          </a:p>
          <a:p>
            <a:r>
              <a:rPr lang="es-CL" dirty="0"/>
              <a:t>UNIVERSIDAD DE VALPARAISO</a:t>
            </a:r>
          </a:p>
          <a:p>
            <a:r>
              <a:rPr lang="es-CL" dirty="0"/>
              <a:t>COLECTIVO PAULO FREIRE</a:t>
            </a:r>
          </a:p>
        </p:txBody>
      </p:sp>
      <p:pic>
        <p:nvPicPr>
          <p:cNvPr id="1026" name="Picture 2" descr="https://i0.wp.com/colectivopaulofreire.cl/wp-content/uploads/2016/09/papasppsdasd3-1.png?w=1080">
            <a:extLst>
              <a:ext uri="{FF2B5EF4-FFF2-40B4-BE49-F238E27FC236}">
                <a16:creationId xmlns:a16="http://schemas.microsoft.com/office/drawing/2014/main" id="{A1E04BB4-09CA-49CD-86FA-C176ED9A42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1477" y="104171"/>
            <a:ext cx="10287000" cy="17709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687839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547947" y="108646"/>
            <a:ext cx="4269058" cy="727695"/>
          </a:xfrm>
        </p:spPr>
        <p:txBody>
          <a:bodyPr/>
          <a:lstStyle/>
          <a:p>
            <a:r>
              <a:rPr lang="es-CL" dirty="0"/>
              <a:t>MODULOS 2017</a:t>
            </a:r>
          </a:p>
        </p:txBody>
      </p:sp>
      <p:graphicFrame>
        <p:nvGraphicFramePr>
          <p:cNvPr id="5" name="Marcador de conteni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78302898"/>
              </p:ext>
            </p:extLst>
          </p:nvPr>
        </p:nvGraphicFramePr>
        <p:xfrm>
          <a:off x="100361" y="836341"/>
          <a:ext cx="11942956" cy="58209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CuadroTexto 5"/>
          <p:cNvSpPr txBox="1"/>
          <p:nvPr/>
        </p:nvSpPr>
        <p:spPr>
          <a:xfrm>
            <a:off x="825191" y="6010508"/>
            <a:ext cx="802887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CL" dirty="0"/>
              <a:t>29 /30 SEPT.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3300763" y="6010507"/>
            <a:ext cx="869794" cy="646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CL" dirty="0"/>
              <a:t>20 / 21 </a:t>
            </a:r>
          </a:p>
          <a:p>
            <a:r>
              <a:rPr lang="es-CL" dirty="0"/>
              <a:t>OCT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5843242" y="6010508"/>
            <a:ext cx="914398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CL" dirty="0"/>
              <a:t>17 /18</a:t>
            </a:r>
          </a:p>
          <a:p>
            <a:r>
              <a:rPr lang="es-CL" dirty="0"/>
              <a:t>NOV.</a:t>
            </a:r>
          </a:p>
        </p:txBody>
      </p:sp>
      <p:sp>
        <p:nvSpPr>
          <p:cNvPr id="9" name="CuadroTexto 8"/>
          <p:cNvSpPr txBox="1"/>
          <p:nvPr/>
        </p:nvSpPr>
        <p:spPr>
          <a:xfrm>
            <a:off x="8128015" y="6010507"/>
            <a:ext cx="848309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s-CL" dirty="0"/>
              <a:t>15 / 16</a:t>
            </a:r>
          </a:p>
          <a:p>
            <a:r>
              <a:rPr lang="es-CL" dirty="0"/>
              <a:t>DIC</a:t>
            </a:r>
          </a:p>
        </p:txBody>
      </p:sp>
      <p:sp>
        <p:nvSpPr>
          <p:cNvPr id="10" name="CuadroTexto 9"/>
          <p:cNvSpPr txBox="1"/>
          <p:nvPr/>
        </p:nvSpPr>
        <p:spPr>
          <a:xfrm>
            <a:off x="10526751" y="6010507"/>
            <a:ext cx="848309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s-CL" dirty="0"/>
              <a:t>12 / 13</a:t>
            </a:r>
          </a:p>
          <a:p>
            <a:r>
              <a:rPr lang="es-CL" dirty="0"/>
              <a:t>ENE</a:t>
            </a:r>
          </a:p>
        </p:txBody>
      </p:sp>
      <p:pic>
        <p:nvPicPr>
          <p:cNvPr id="2050" name="Picture 2" descr="https://i0.wp.com/colectivopaulofreire.cl/wp-content/uploads/2016/09/papasppsdasd3-1.png?w=1080">
            <a:extLst>
              <a:ext uri="{FF2B5EF4-FFF2-40B4-BE49-F238E27FC236}">
                <a16:creationId xmlns:a16="http://schemas.microsoft.com/office/drawing/2014/main" id="{BFCA63F6-CB3A-4A21-9983-B489F61B79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8026" y="108646"/>
            <a:ext cx="3623358" cy="6240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117012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L" dirty="0"/>
              <a:t>Textos lecturas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/>
              <a:t>Educación y participación comunitaria.  Paulo Freire</a:t>
            </a:r>
          </a:p>
          <a:p>
            <a:r>
              <a:rPr lang="es-CL" dirty="0"/>
              <a:t>Lo que va de ayer a hoy. Luis Bustos</a:t>
            </a:r>
          </a:p>
          <a:p>
            <a:r>
              <a:rPr lang="es-CL" dirty="0"/>
              <a:t>La Educación Popular en el chile de hoy. Gabriel Salazar</a:t>
            </a:r>
          </a:p>
          <a:p>
            <a:r>
              <a:rPr lang="es-CL" dirty="0"/>
              <a:t>Cultura, rebeldía y Educación Popular. Daniel Fauré</a:t>
            </a:r>
          </a:p>
          <a:p>
            <a:r>
              <a:rPr lang="es-CL" dirty="0"/>
              <a:t>El nuevo movimiento de Educación Popular. Daniel </a:t>
            </a:r>
            <a:r>
              <a:rPr lang="es-CL" dirty="0" err="1"/>
              <a:t>Faurè</a:t>
            </a:r>
            <a:endParaRPr lang="es-CL" dirty="0"/>
          </a:p>
          <a:p>
            <a:r>
              <a:rPr lang="es-CL" dirty="0"/>
              <a:t>La sistematización como estrategia de conocimientos en la Educación popular: Diego Palma</a:t>
            </a:r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893900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5688" y="393637"/>
            <a:ext cx="11463453" cy="264284"/>
          </a:xfrm>
        </p:spPr>
        <p:txBody>
          <a:bodyPr>
            <a:noAutofit/>
          </a:bodyPr>
          <a:lstStyle/>
          <a:p>
            <a:pPr algn="ctr"/>
            <a:r>
              <a:rPr lang="es-CL" sz="2000" b="1" dirty="0"/>
              <a:t>PROGRAMA DE TRABAJO: VIERNES 16</a:t>
            </a:r>
            <a:br>
              <a:rPr lang="es-CL" sz="2000" dirty="0"/>
            </a:br>
            <a:r>
              <a:rPr lang="es-CL" sz="2000" dirty="0"/>
              <a:t> </a:t>
            </a:r>
            <a:br>
              <a:rPr lang="es-CL" sz="2000" dirty="0"/>
            </a:br>
            <a:endParaRPr lang="es-CL" sz="2000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76076568"/>
              </p:ext>
            </p:extLst>
          </p:nvPr>
        </p:nvGraphicFramePr>
        <p:xfrm>
          <a:off x="245329" y="468351"/>
          <a:ext cx="11697626" cy="606459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27669">
                  <a:extLst>
                    <a:ext uri="{9D8B030D-6E8A-4147-A177-3AD203B41FA5}">
                      <a16:colId xmlns:a16="http://schemas.microsoft.com/office/drawing/2014/main" val="3150944112"/>
                    </a:ext>
                  </a:extLst>
                </a:gridCol>
                <a:gridCol w="2374173">
                  <a:extLst>
                    <a:ext uri="{9D8B030D-6E8A-4147-A177-3AD203B41FA5}">
                      <a16:colId xmlns:a16="http://schemas.microsoft.com/office/drawing/2014/main" val="3406107693"/>
                    </a:ext>
                  </a:extLst>
                </a:gridCol>
                <a:gridCol w="2074127">
                  <a:extLst>
                    <a:ext uri="{9D8B030D-6E8A-4147-A177-3AD203B41FA5}">
                      <a16:colId xmlns:a16="http://schemas.microsoft.com/office/drawing/2014/main" val="3762477847"/>
                    </a:ext>
                  </a:extLst>
                </a:gridCol>
                <a:gridCol w="4267012">
                  <a:extLst>
                    <a:ext uri="{9D8B030D-6E8A-4147-A177-3AD203B41FA5}">
                      <a16:colId xmlns:a16="http://schemas.microsoft.com/office/drawing/2014/main" val="3749411935"/>
                    </a:ext>
                  </a:extLst>
                </a:gridCol>
                <a:gridCol w="1754645">
                  <a:extLst>
                    <a:ext uri="{9D8B030D-6E8A-4147-A177-3AD203B41FA5}">
                      <a16:colId xmlns:a16="http://schemas.microsoft.com/office/drawing/2014/main" val="1214000412"/>
                    </a:ext>
                  </a:extLst>
                </a:gridCol>
              </a:tblGrid>
              <a:tr h="399753">
                <a:tc>
                  <a:txBody>
                    <a:bodyPr/>
                    <a:lstStyle/>
                    <a:p>
                      <a:pPr algn="l"/>
                      <a:r>
                        <a:rPr lang="es-CL" sz="1200" dirty="0">
                          <a:effectLst/>
                        </a:rPr>
                        <a:t>HORA</a:t>
                      </a:r>
                      <a:endParaRPr lang="es-CL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366" marR="48366" marT="48366" marB="48366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CL" sz="1200" dirty="0">
                          <a:effectLst/>
                        </a:rPr>
                        <a:t>OBJETIVOS BLOQUE</a:t>
                      </a:r>
                      <a:endParaRPr lang="es-CL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366" marR="48366" marT="48366" marB="48366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CL" sz="1200">
                          <a:effectLst/>
                        </a:rPr>
                        <a:t>CONTENIDOS</a:t>
                      </a:r>
                      <a:endParaRPr lang="es-CL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366" marR="48366" marT="48366" marB="48366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CL" sz="1200" dirty="0">
                          <a:effectLst/>
                        </a:rPr>
                        <a:t>PROCEDIMIENTO Y ACTIVIDADES</a:t>
                      </a:r>
                      <a:endParaRPr lang="es-CL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366" marR="48366" marT="48366" marB="48366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CL" sz="1200" dirty="0">
                          <a:effectLst/>
                        </a:rPr>
                        <a:t>MATERIALES</a:t>
                      </a:r>
                      <a:endParaRPr lang="es-CL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366" marR="48366" marT="48366" marB="48366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93698"/>
                  </a:ext>
                </a:extLst>
              </a:tr>
              <a:tr h="603857">
                <a:tc>
                  <a:txBody>
                    <a:bodyPr/>
                    <a:lstStyle/>
                    <a:p>
                      <a:pPr algn="ctr"/>
                      <a:r>
                        <a:rPr lang="es-CL" sz="1200" dirty="0">
                          <a:effectLst/>
                        </a:rPr>
                        <a:t>10:00 – 10:15</a:t>
                      </a:r>
                      <a:endParaRPr lang="es-CL" sz="1050" dirty="0">
                        <a:effectLst/>
                      </a:endParaRPr>
                    </a:p>
                    <a:p>
                      <a:pPr algn="ctr"/>
                      <a:r>
                        <a:rPr lang="es-CL" sz="1200" dirty="0">
                          <a:effectLst/>
                        </a:rPr>
                        <a:t>(00:15)</a:t>
                      </a:r>
                      <a:endParaRPr lang="es-CL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366" marR="48366" marT="48366" marB="48366"/>
                </a:tc>
                <a:tc>
                  <a:txBody>
                    <a:bodyPr/>
                    <a:lstStyle/>
                    <a:p>
                      <a:pPr marL="342900" lvl="0" indent="-342900" algn="l"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135255" algn="l"/>
                        </a:tabLst>
                      </a:pPr>
                      <a:r>
                        <a:rPr lang="es-CL" sz="1200" dirty="0">
                          <a:effectLst/>
                        </a:rPr>
                        <a:t>PRESENTACION COLECTIVA</a:t>
                      </a:r>
                      <a:endParaRPr lang="es-CL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366" marR="48366" marT="48366" marB="48366"/>
                </a:tc>
                <a:tc>
                  <a:txBody>
                    <a:bodyPr/>
                    <a:lstStyle/>
                    <a:p>
                      <a:pPr marL="342900" lvl="0" indent="-342900" algn="l"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135255" algn="l"/>
                        </a:tabLst>
                      </a:pPr>
                      <a:r>
                        <a:rPr lang="es-ES" sz="1200" dirty="0">
                          <a:effectLst/>
                        </a:rPr>
                        <a:t>Bienvenida</a:t>
                      </a:r>
                      <a:endParaRPr lang="es-CL" sz="1050" dirty="0">
                        <a:effectLst/>
                      </a:endParaRPr>
                    </a:p>
                    <a:p>
                      <a:pPr marL="342900" lvl="0" indent="-342900" algn="l"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135255" algn="l"/>
                        </a:tabLst>
                      </a:pPr>
                      <a:r>
                        <a:rPr lang="es-ES" sz="1200" dirty="0">
                          <a:effectLst/>
                        </a:rPr>
                        <a:t>Dinámica inicial</a:t>
                      </a:r>
                      <a:endParaRPr lang="es-CL" sz="1050" dirty="0">
                        <a:effectLst/>
                      </a:endParaRPr>
                    </a:p>
                    <a:p>
                      <a:pPr marL="135255" algn="l">
                        <a:spcAft>
                          <a:spcPts val="0"/>
                        </a:spcAft>
                        <a:tabLst>
                          <a:tab pos="135255" algn="l"/>
                        </a:tabLst>
                      </a:pPr>
                      <a:r>
                        <a:rPr lang="es-ES" sz="1200" dirty="0">
                          <a:effectLst/>
                        </a:rPr>
                        <a:t> </a:t>
                      </a:r>
                      <a:endParaRPr lang="es-CL" sz="1100" dirty="0">
                        <a:effectLst/>
                        <a:latin typeface="Times New Roman" panose="02020603050405020304" pitchFamily="18" charset="0"/>
                        <a:ea typeface="Arial Unicode MS" panose="020B0604020202020204" pitchFamily="34" charset="-128"/>
                      </a:endParaRPr>
                    </a:p>
                  </a:txBody>
                  <a:tcPr marL="48366" marR="48366" marT="48366" marB="48366"/>
                </a:tc>
                <a:tc>
                  <a:txBody>
                    <a:bodyPr/>
                    <a:lstStyle/>
                    <a:p>
                      <a:pPr marL="104140" indent="-90170" algn="l"/>
                      <a:r>
                        <a:rPr lang="es-CL" sz="1200" dirty="0">
                          <a:effectLst/>
                        </a:rPr>
                        <a:t>Exposición</a:t>
                      </a:r>
                      <a:endParaRPr lang="es-CL" sz="1050" dirty="0">
                        <a:effectLst/>
                      </a:endParaRPr>
                    </a:p>
                    <a:p>
                      <a:pPr marL="104140" indent="-90170" algn="l"/>
                      <a:r>
                        <a:rPr lang="es-CL" sz="1200" dirty="0">
                          <a:effectLst/>
                        </a:rPr>
                        <a:t>Dinámica inicial</a:t>
                      </a:r>
                      <a:endParaRPr lang="es-CL" sz="1050" dirty="0">
                        <a:effectLst/>
                      </a:endParaRPr>
                    </a:p>
                  </a:txBody>
                  <a:tcPr marL="48366" marR="48366" marT="48366" marB="4836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1200" dirty="0">
                          <a:effectLst/>
                        </a:rPr>
                        <a:t> </a:t>
                      </a:r>
                      <a:endParaRPr lang="es-CL" sz="1050" dirty="0">
                        <a:effectLst/>
                      </a:endParaRPr>
                    </a:p>
                    <a:p>
                      <a:pPr marL="158750" algn="l"/>
                      <a:r>
                        <a:rPr lang="en-US" sz="1200" dirty="0">
                          <a:effectLst/>
                        </a:rPr>
                        <a:t> </a:t>
                      </a:r>
                      <a:endParaRPr lang="es-CL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366" marR="48366" marT="48366" marB="48366"/>
                </a:tc>
                <a:extLst>
                  <a:ext uri="{0D108BD9-81ED-4DB2-BD59-A6C34878D82A}">
                    <a16:rowId xmlns:a16="http://schemas.microsoft.com/office/drawing/2014/main" val="2002648991"/>
                  </a:ext>
                </a:extLst>
              </a:tr>
              <a:tr h="449139">
                <a:tc>
                  <a:txBody>
                    <a:bodyPr/>
                    <a:lstStyle/>
                    <a:p>
                      <a:pPr algn="ctr"/>
                      <a:r>
                        <a:rPr lang="es-CL" sz="1200" dirty="0">
                          <a:effectLst/>
                        </a:rPr>
                        <a:t>10:15-10:30</a:t>
                      </a:r>
                      <a:endParaRPr lang="es-CL" sz="1050" dirty="0">
                        <a:effectLst/>
                      </a:endParaRPr>
                    </a:p>
                    <a:p>
                      <a:pPr algn="ctr"/>
                      <a:r>
                        <a:rPr lang="es-CL" sz="1200" dirty="0">
                          <a:effectLst/>
                        </a:rPr>
                        <a:t>(00:15)</a:t>
                      </a:r>
                      <a:endParaRPr lang="es-CL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366" marR="48366" marT="48366" marB="48366"/>
                </a:tc>
                <a:tc>
                  <a:txBody>
                    <a:bodyPr/>
                    <a:lstStyle/>
                    <a:p>
                      <a:pPr marL="342900" lvl="0" indent="-342900" algn="l"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135255" algn="l"/>
                        </a:tabLst>
                      </a:pPr>
                      <a:r>
                        <a:rPr lang="es-CL" sz="1200" dirty="0">
                          <a:effectLst/>
                        </a:rPr>
                        <a:t>Presentación módulo</a:t>
                      </a:r>
                      <a:endParaRPr lang="es-CL" sz="1050" dirty="0">
                        <a:effectLst/>
                      </a:endParaRPr>
                    </a:p>
                    <a:p>
                      <a:pPr algn="l"/>
                      <a:r>
                        <a:rPr lang="es-CL" sz="1200" dirty="0">
                          <a:effectLst/>
                        </a:rPr>
                        <a:t> </a:t>
                      </a:r>
                      <a:endParaRPr lang="es-CL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366" marR="48366" marT="48366" marB="48366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_tradnl" sz="12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Actividades</a:t>
                      </a:r>
                      <a:r>
                        <a:rPr lang="es-ES_tradnl" sz="1200" baseline="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 y horarios</a:t>
                      </a:r>
                      <a:endParaRPr lang="es-CL" sz="11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8366" marR="48366" marT="48366" marB="48366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CL" sz="1200" dirty="0">
                          <a:effectLst/>
                        </a:rPr>
                        <a:t>Exposición</a:t>
                      </a:r>
                      <a:endParaRPr lang="es-CL" sz="1100" dirty="0">
                        <a:effectLst/>
                        <a:latin typeface="Times New Roman" panose="02020603050405020304" pitchFamily="18" charset="0"/>
                        <a:ea typeface="Arial Unicode MS" panose="020B0604020202020204" pitchFamily="34" charset="-128"/>
                      </a:endParaRPr>
                    </a:p>
                  </a:txBody>
                  <a:tcPr marL="48366" marR="48366" marT="48366" marB="48366"/>
                </a:tc>
                <a:tc>
                  <a:txBody>
                    <a:bodyPr/>
                    <a:lstStyle/>
                    <a:p>
                      <a:pPr marL="342900" lvl="0" indent="-342900" algn="l">
                        <a:buFont typeface="Symbol" panose="05050102010706020507" pitchFamily="18" charset="2"/>
                        <a:buChar char=""/>
                      </a:pPr>
                      <a:r>
                        <a:rPr lang="en-US" sz="1200" dirty="0">
                          <a:effectLst/>
                          <a:uFill>
                            <a:solidFill>
                              <a:srgbClr val="9CC2E5"/>
                            </a:solidFill>
                          </a:uFill>
                        </a:rPr>
                        <a:t>Presentación</a:t>
                      </a: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s-CL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366" marR="48366" marT="48366" marB="48366"/>
                </a:tc>
                <a:extLst>
                  <a:ext uri="{0D108BD9-81ED-4DB2-BD59-A6C34878D82A}">
                    <a16:rowId xmlns:a16="http://schemas.microsoft.com/office/drawing/2014/main" val="535249934"/>
                  </a:ext>
                </a:extLst>
              </a:tr>
              <a:tr h="851981">
                <a:tc>
                  <a:txBody>
                    <a:bodyPr/>
                    <a:lstStyle/>
                    <a:p>
                      <a:pPr algn="ctr"/>
                      <a:r>
                        <a:rPr lang="es-CL" sz="1200" dirty="0">
                          <a:effectLst/>
                        </a:rPr>
                        <a:t>10:30- 11:30</a:t>
                      </a:r>
                      <a:endParaRPr lang="es-CL" sz="1050" dirty="0">
                        <a:effectLst/>
                      </a:endParaRPr>
                    </a:p>
                    <a:p>
                      <a:pPr algn="ctr"/>
                      <a:r>
                        <a:rPr lang="es-CL" sz="1200" dirty="0">
                          <a:effectLst/>
                        </a:rPr>
                        <a:t>(01:00)</a:t>
                      </a:r>
                      <a:endParaRPr lang="es-CL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366" marR="48366" marT="48366" marB="48366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2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Reubicar los sentidos de la realidad que vivimos: nuetros</a:t>
                      </a:r>
                      <a:r>
                        <a:rPr lang="de-DE" sz="1200" baseline="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 fundamentos</a:t>
                      </a:r>
                      <a:endParaRPr lang="es-CL" sz="11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8366" marR="48366" marT="48366" marB="48366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2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El sentido y los contextos de la EP desde lo global</a:t>
                      </a:r>
                      <a:r>
                        <a:rPr lang="de-DE" sz="1200" baseline="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 a lo local y desde lo local a lo global</a:t>
                      </a:r>
                      <a:endParaRPr lang="es-CL" sz="11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8366" marR="48366" marT="48366" marB="48366"/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_tradnl" sz="1200" dirty="0">
                          <a:effectLst/>
                        </a:rPr>
                        <a:t> </a:t>
                      </a:r>
                      <a:r>
                        <a:rPr lang="es-ES_tradnl" sz="12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ACTIVIDAD GRUPAL: construcción</a:t>
                      </a:r>
                      <a:r>
                        <a:rPr lang="es-ES_tradnl" sz="1200" baseline="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 colectiva de nuestra realidad global. </a:t>
                      </a:r>
                      <a:r>
                        <a:rPr lang="es-ES_tradnl" sz="12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 </a:t>
                      </a:r>
                      <a:endParaRPr lang="es-CL" sz="11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8366" marR="48366" marT="48366" marB="48366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effectLst/>
                        </a:rPr>
                        <a:t> </a:t>
                      </a:r>
                      <a:endParaRPr lang="es-CL" sz="1050" dirty="0">
                        <a:effectLst/>
                      </a:endParaRPr>
                    </a:p>
                    <a:p>
                      <a:pPr marL="342900" lvl="0" indent="-342900" algn="l">
                        <a:buFont typeface="Symbol" panose="05050102010706020507" pitchFamily="18" charset="2"/>
                        <a:buChar char=""/>
                      </a:pPr>
                      <a:r>
                        <a:rPr lang="en-US" sz="1200" dirty="0">
                          <a:effectLst/>
                          <a:uFill>
                            <a:solidFill>
                              <a:srgbClr val="9CC2E5"/>
                            </a:solidFill>
                          </a:uFill>
                        </a:rPr>
                        <a:t>Papelógrafos</a:t>
                      </a:r>
                    </a:p>
                    <a:p>
                      <a:pPr marL="342900" lvl="0" indent="-342900" algn="l">
                        <a:buFont typeface="Symbol" panose="05050102010706020507" pitchFamily="18" charset="2"/>
                        <a:buChar char=""/>
                      </a:pPr>
                      <a:r>
                        <a:rPr lang="en-US" sz="1200" dirty="0" err="1">
                          <a:effectLst/>
                          <a:uFill>
                            <a:solidFill>
                              <a:srgbClr val="9CC2E5"/>
                            </a:solidFill>
                          </a:uFill>
                        </a:rPr>
                        <a:t>Materiales</a:t>
                      </a:r>
                      <a:r>
                        <a:rPr lang="en-US" sz="1200" dirty="0">
                          <a:effectLst/>
                          <a:uFill>
                            <a:solidFill>
                              <a:srgbClr val="9CC2E5"/>
                            </a:solidFill>
                          </a:uFill>
                        </a:rPr>
                        <a:t> de </a:t>
                      </a:r>
                      <a:r>
                        <a:rPr lang="en-US" sz="1200" dirty="0" err="1">
                          <a:effectLst/>
                          <a:uFill>
                            <a:solidFill>
                              <a:srgbClr val="9CC2E5"/>
                            </a:solidFill>
                          </a:uFill>
                        </a:rPr>
                        <a:t>dibujo</a:t>
                      </a:r>
                      <a:r>
                        <a:rPr lang="en-US" sz="1200" baseline="0" dirty="0">
                          <a:effectLst/>
                          <a:uFill>
                            <a:solidFill>
                              <a:srgbClr val="9CC2E5"/>
                            </a:solidFill>
                          </a:uFill>
                        </a:rPr>
                        <a:t> y </a:t>
                      </a:r>
                      <a:r>
                        <a:rPr lang="en-US" sz="1200" baseline="0" dirty="0" err="1">
                          <a:effectLst/>
                          <a:uFill>
                            <a:solidFill>
                              <a:srgbClr val="9CC2E5"/>
                            </a:solidFill>
                          </a:uFill>
                        </a:rPr>
                        <a:t>lápices</a:t>
                      </a:r>
                      <a:endParaRPr lang="es-CL" sz="1050" dirty="0">
                        <a:effectLst/>
                        <a:uFill>
                          <a:solidFill>
                            <a:srgbClr val="9CC2E5"/>
                          </a:solidFill>
                        </a:uFill>
                      </a:endParaRPr>
                    </a:p>
                  </a:txBody>
                  <a:tcPr marL="48366" marR="48366" marT="48366" marB="48366"/>
                </a:tc>
                <a:extLst>
                  <a:ext uri="{0D108BD9-81ED-4DB2-BD59-A6C34878D82A}">
                    <a16:rowId xmlns:a16="http://schemas.microsoft.com/office/drawing/2014/main" val="1371782301"/>
                  </a:ext>
                </a:extLst>
              </a:tr>
              <a:tr h="369115">
                <a:tc>
                  <a:txBody>
                    <a:bodyPr/>
                    <a:lstStyle/>
                    <a:p>
                      <a:pPr algn="ctr"/>
                      <a:r>
                        <a:rPr lang="es-CL" sz="1200" dirty="0">
                          <a:effectLst/>
                        </a:rPr>
                        <a:t>11:30-11:45</a:t>
                      </a:r>
                      <a:endParaRPr lang="es-CL" sz="1050" dirty="0">
                        <a:effectLst/>
                      </a:endParaRPr>
                    </a:p>
                  </a:txBody>
                  <a:tcPr marL="48366" marR="48366" marT="48366" marB="48366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400" b="1" dirty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Cafè</a:t>
                      </a:r>
                      <a:endParaRPr lang="es-CL" sz="1200" b="1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8366" marR="48366" marT="48366" marB="48366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_tradnl" sz="12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 </a:t>
                      </a:r>
                      <a:endParaRPr lang="es-CL" sz="11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8366" marR="48366" marT="48366" marB="48366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_tradnl" sz="1200" dirty="0">
                          <a:effectLst/>
                        </a:rPr>
                        <a:t> </a:t>
                      </a:r>
                      <a:endParaRPr lang="es-CL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366" marR="48366" marT="48366" marB="48366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l">
                        <a:buFont typeface="Symbol" panose="05050102010706020507" pitchFamily="18" charset="2"/>
                        <a:buChar char=""/>
                      </a:pPr>
                      <a:r>
                        <a:rPr lang="en-US" sz="1200" dirty="0">
                          <a:effectLst/>
                          <a:uFill>
                            <a:solidFill>
                              <a:srgbClr val="9CC2E5"/>
                            </a:solidFill>
                          </a:uFill>
                        </a:rPr>
                        <a:t> </a:t>
                      </a:r>
                      <a:endParaRPr lang="es-CL" sz="1050" dirty="0">
                        <a:effectLst/>
                        <a:uFill>
                          <a:solidFill>
                            <a:srgbClr val="9CC2E5"/>
                          </a:solidFill>
                        </a:uFill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366" marR="48366" marT="48366" marB="48366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6849636"/>
                  </a:ext>
                </a:extLst>
              </a:tr>
              <a:tr h="712554">
                <a:tc>
                  <a:txBody>
                    <a:bodyPr/>
                    <a:lstStyle/>
                    <a:p>
                      <a:pPr algn="ctr"/>
                      <a:r>
                        <a:rPr lang="es-CL" sz="1200" dirty="0">
                          <a:effectLst/>
                        </a:rPr>
                        <a:t>11:45-12:45</a:t>
                      </a:r>
                      <a:endParaRPr lang="es-CL" sz="1050" dirty="0">
                        <a:effectLst/>
                      </a:endParaRPr>
                    </a:p>
                    <a:p>
                      <a:pPr algn="ctr"/>
                      <a:r>
                        <a:rPr lang="es-CL" sz="1200" dirty="0">
                          <a:effectLst/>
                        </a:rPr>
                        <a:t>(01:00)</a:t>
                      </a:r>
                      <a:endParaRPr lang="es-CL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366" marR="48366" marT="48366" marB="48366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2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Reubicar los sentidos de la realidad que vivimos: nuetros</a:t>
                      </a:r>
                      <a:r>
                        <a:rPr lang="de-DE" sz="1200" baseline="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 fundamentos</a:t>
                      </a:r>
                      <a:endParaRPr lang="es-CL" sz="11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8366" marR="48366" marT="48366" marB="48366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2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El sentido de lo latinoamericano</a:t>
                      </a:r>
                      <a:endParaRPr lang="es-CL" sz="1100" dirty="0">
                        <a:effectLst/>
                        <a:uFill>
                          <a:solidFill>
                            <a:srgbClr val="000000"/>
                          </a:solidFill>
                        </a:uFill>
                      </a:endParaRPr>
                    </a:p>
                    <a:p>
                      <a:pPr algn="l">
                        <a:spcAft>
                          <a:spcPts val="0"/>
                        </a:spcAft>
                        <a:tabLst>
                          <a:tab pos="135255" algn="l"/>
                        </a:tabLst>
                      </a:pPr>
                      <a:r>
                        <a:rPr lang="de-DE" sz="1200" dirty="0">
                          <a:effectLst/>
                        </a:rPr>
                        <a:t> </a:t>
                      </a:r>
                      <a:endParaRPr lang="es-CL" sz="1100" dirty="0">
                        <a:effectLst/>
                        <a:latin typeface="Times New Roman" panose="02020603050405020304" pitchFamily="18" charset="0"/>
                        <a:ea typeface="Arial Unicode MS" panose="020B0604020202020204" pitchFamily="34" charset="-128"/>
                      </a:endParaRPr>
                    </a:p>
                  </a:txBody>
                  <a:tcPr marL="48366" marR="48366" marT="48366" marB="48366"/>
                </a:tc>
                <a:tc>
                  <a:txBody>
                    <a:bodyPr/>
                    <a:lstStyle/>
                    <a:p>
                      <a:pPr marL="147320"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_tradnl" sz="12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ACTIVIDAD GRUPAL: construcción</a:t>
                      </a:r>
                      <a:r>
                        <a:rPr lang="es-ES_tradnl" sz="1200" baseline="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 colectiva de nuestra realidad global. </a:t>
                      </a:r>
                      <a:endParaRPr lang="es-CL" sz="11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8366" marR="48366" marT="48366" marB="48366"/>
                </a:tc>
                <a:tc>
                  <a:txBody>
                    <a:bodyPr/>
                    <a:lstStyle/>
                    <a:p>
                      <a:pPr marL="342900" lvl="0" indent="-342900" algn="l">
                        <a:buFont typeface="Symbol" panose="05050102010706020507" pitchFamily="18" charset="2"/>
                        <a:buChar char=""/>
                      </a:pPr>
                      <a:r>
                        <a:rPr lang="en-US" sz="1200" dirty="0">
                          <a:effectLst/>
                          <a:uFill>
                            <a:solidFill>
                              <a:srgbClr val="9CC2E5"/>
                            </a:solidFill>
                          </a:uFill>
                        </a:rPr>
                        <a:t>Papelógrafos</a:t>
                      </a:r>
                    </a:p>
                    <a:p>
                      <a:pPr marL="342900" lvl="0" indent="-342900" algn="l">
                        <a:buFont typeface="Symbol" panose="05050102010706020507" pitchFamily="18" charset="2"/>
                        <a:buChar char=""/>
                      </a:pPr>
                      <a:r>
                        <a:rPr lang="en-US" sz="1200" dirty="0" err="1">
                          <a:effectLst/>
                          <a:uFill>
                            <a:solidFill>
                              <a:srgbClr val="9CC2E5"/>
                            </a:solidFill>
                          </a:uFill>
                        </a:rPr>
                        <a:t>Materiales</a:t>
                      </a:r>
                      <a:r>
                        <a:rPr lang="en-US" sz="1200" dirty="0">
                          <a:effectLst/>
                          <a:uFill>
                            <a:solidFill>
                              <a:srgbClr val="9CC2E5"/>
                            </a:solidFill>
                          </a:uFill>
                        </a:rPr>
                        <a:t> de </a:t>
                      </a:r>
                      <a:r>
                        <a:rPr lang="en-US" sz="1200" dirty="0" err="1">
                          <a:effectLst/>
                          <a:uFill>
                            <a:solidFill>
                              <a:srgbClr val="9CC2E5"/>
                            </a:solidFill>
                          </a:uFill>
                        </a:rPr>
                        <a:t>dibujo</a:t>
                      </a:r>
                      <a:r>
                        <a:rPr lang="en-US" sz="1200" baseline="0" dirty="0">
                          <a:effectLst/>
                          <a:uFill>
                            <a:solidFill>
                              <a:srgbClr val="9CC2E5"/>
                            </a:solidFill>
                          </a:uFill>
                        </a:rPr>
                        <a:t> y </a:t>
                      </a:r>
                      <a:r>
                        <a:rPr lang="en-US" sz="1200" baseline="0" dirty="0" err="1">
                          <a:effectLst/>
                          <a:uFill>
                            <a:solidFill>
                              <a:srgbClr val="9CC2E5"/>
                            </a:solidFill>
                          </a:uFill>
                        </a:rPr>
                        <a:t>lápices</a:t>
                      </a:r>
                      <a:endParaRPr lang="es-CL" sz="1050" dirty="0">
                        <a:effectLst/>
                        <a:uFill>
                          <a:solidFill>
                            <a:srgbClr val="9CC2E5"/>
                          </a:solidFill>
                        </a:uFill>
                      </a:endParaRPr>
                    </a:p>
                  </a:txBody>
                  <a:tcPr marL="48366" marR="48366" marT="48366" marB="48366"/>
                </a:tc>
                <a:extLst>
                  <a:ext uri="{0D108BD9-81ED-4DB2-BD59-A6C34878D82A}">
                    <a16:rowId xmlns:a16="http://schemas.microsoft.com/office/drawing/2014/main" val="603957913"/>
                  </a:ext>
                </a:extLst>
              </a:tr>
              <a:tr h="665903">
                <a:tc>
                  <a:txBody>
                    <a:bodyPr/>
                    <a:lstStyle/>
                    <a:p>
                      <a:pPr algn="ctr"/>
                      <a:r>
                        <a:rPr lang="es-CL" sz="1200" dirty="0">
                          <a:effectLst/>
                        </a:rPr>
                        <a:t>12:15 – 13:30</a:t>
                      </a:r>
                      <a:endParaRPr lang="es-CL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366" marR="48366" marT="48366" marB="48366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2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Reubicar los sentidos de la realidad que vivimos: nuetros</a:t>
                      </a:r>
                      <a:r>
                        <a:rPr lang="de-DE" sz="1200" baseline="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 fundamentos</a:t>
                      </a:r>
                      <a:endParaRPr lang="es-CL" sz="11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8366" marR="48366" marT="48366" marB="48366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_tradnl" sz="12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 El sentido del contexto chileno</a:t>
                      </a:r>
                      <a:endParaRPr lang="es-CL" sz="11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8366" marR="48366" marT="48366" marB="48366"/>
                </a:tc>
                <a:tc>
                  <a:txBody>
                    <a:bodyPr/>
                    <a:lstStyle/>
                    <a:p>
                      <a:pPr marL="14732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2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 </a:t>
                      </a:r>
                      <a:r>
                        <a:rPr lang="es-ES_tradnl" sz="11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ACTIVIDAD GRUPAL: construcción</a:t>
                      </a:r>
                      <a:r>
                        <a:rPr lang="es-ES_tradnl" sz="1100" baseline="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 colectiva de nuestra realidad global.</a:t>
                      </a:r>
                    </a:p>
                    <a:p>
                      <a:pPr marL="14732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100" baseline="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PLENARIA </a:t>
                      </a:r>
                      <a:endParaRPr lang="es-CL" sz="105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8366" marR="48366" marT="48366" marB="48366"/>
                </a:tc>
                <a:tc>
                  <a:txBody>
                    <a:bodyPr/>
                    <a:lstStyle/>
                    <a:p>
                      <a:pPr marL="342900" lvl="0" indent="-342900" algn="l">
                        <a:buFont typeface="Symbol" panose="05050102010706020507" pitchFamily="18" charset="2"/>
                        <a:buChar char=""/>
                      </a:pPr>
                      <a:r>
                        <a:rPr lang="es-CL" sz="1200" dirty="0">
                          <a:effectLst/>
                        </a:rPr>
                        <a:t> </a:t>
                      </a:r>
                      <a:r>
                        <a:rPr lang="en-US" sz="1050" dirty="0">
                          <a:effectLst/>
                          <a:uFill>
                            <a:solidFill>
                              <a:srgbClr val="9CC2E5"/>
                            </a:solidFill>
                          </a:uFill>
                        </a:rPr>
                        <a:t>Papelógrafos</a:t>
                      </a:r>
                    </a:p>
                    <a:p>
                      <a:pPr marL="342900" lvl="0" indent="-342900" algn="l">
                        <a:buFont typeface="Symbol" panose="05050102010706020507" pitchFamily="18" charset="2"/>
                        <a:buChar char=""/>
                      </a:pPr>
                      <a:r>
                        <a:rPr lang="en-US" sz="1050" dirty="0" err="1">
                          <a:effectLst/>
                          <a:uFill>
                            <a:solidFill>
                              <a:srgbClr val="9CC2E5"/>
                            </a:solidFill>
                          </a:uFill>
                        </a:rPr>
                        <a:t>Materiales</a:t>
                      </a:r>
                      <a:r>
                        <a:rPr lang="en-US" sz="1050" dirty="0">
                          <a:effectLst/>
                          <a:uFill>
                            <a:solidFill>
                              <a:srgbClr val="9CC2E5"/>
                            </a:solidFill>
                          </a:uFill>
                        </a:rPr>
                        <a:t> de </a:t>
                      </a:r>
                      <a:r>
                        <a:rPr lang="en-US" sz="1050" dirty="0" err="1">
                          <a:effectLst/>
                          <a:uFill>
                            <a:solidFill>
                              <a:srgbClr val="9CC2E5"/>
                            </a:solidFill>
                          </a:uFill>
                        </a:rPr>
                        <a:t>dibujo</a:t>
                      </a:r>
                      <a:r>
                        <a:rPr lang="en-US" sz="1050" baseline="0" dirty="0">
                          <a:effectLst/>
                          <a:uFill>
                            <a:solidFill>
                              <a:srgbClr val="9CC2E5"/>
                            </a:solidFill>
                          </a:uFill>
                        </a:rPr>
                        <a:t> y </a:t>
                      </a:r>
                      <a:r>
                        <a:rPr lang="en-US" sz="1050" baseline="0" dirty="0" err="1">
                          <a:effectLst/>
                          <a:uFill>
                            <a:solidFill>
                              <a:srgbClr val="9CC2E5"/>
                            </a:solidFill>
                          </a:uFill>
                        </a:rPr>
                        <a:t>lápices</a:t>
                      </a:r>
                      <a:endParaRPr lang="es-CL" sz="900" dirty="0">
                        <a:effectLst/>
                        <a:uFill>
                          <a:solidFill>
                            <a:srgbClr val="9CC2E5"/>
                          </a:solidFill>
                        </a:uFill>
                      </a:endParaRPr>
                    </a:p>
                    <a:p>
                      <a:pPr marL="135255" algn="l">
                        <a:tabLst>
                          <a:tab pos="135255" algn="l"/>
                        </a:tabLst>
                      </a:pPr>
                      <a:endParaRPr lang="es-CL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366" marR="48366" marT="48366" marB="48366"/>
                </a:tc>
                <a:extLst>
                  <a:ext uri="{0D108BD9-81ED-4DB2-BD59-A6C34878D82A}">
                    <a16:rowId xmlns:a16="http://schemas.microsoft.com/office/drawing/2014/main" val="2019490526"/>
                  </a:ext>
                </a:extLst>
              </a:tr>
              <a:tr h="385733">
                <a:tc>
                  <a:txBody>
                    <a:bodyPr/>
                    <a:lstStyle/>
                    <a:p>
                      <a:pPr algn="ctr"/>
                      <a:r>
                        <a:rPr lang="es-CL" sz="1200" dirty="0">
                          <a:effectLst/>
                        </a:rPr>
                        <a:t>13:30-15:00</a:t>
                      </a:r>
                      <a:endParaRPr lang="es-CL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366" marR="48366" marT="48366" marB="48366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CL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ALMUERZO</a:t>
                      </a:r>
                    </a:p>
                  </a:txBody>
                  <a:tcPr marL="48366" marR="48366" marT="48366" marB="48366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tabLst>
                          <a:tab pos="135255" algn="l"/>
                        </a:tabLst>
                      </a:pPr>
                      <a:endParaRPr lang="es-CL" sz="1050" dirty="0">
                        <a:effectLst/>
                      </a:endParaRPr>
                    </a:p>
                    <a:p>
                      <a:pPr marL="135255" algn="l">
                        <a:tabLst>
                          <a:tab pos="135255" algn="l"/>
                        </a:tabLst>
                      </a:pPr>
                      <a:r>
                        <a:rPr lang="es-CL" sz="1200" dirty="0">
                          <a:effectLst/>
                        </a:rPr>
                        <a:t> </a:t>
                      </a:r>
                      <a:endParaRPr lang="es-CL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366" marR="48366" marT="48366" marB="48366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CL" sz="1050" dirty="0">
                        <a:effectLst/>
                      </a:endParaRPr>
                    </a:p>
                  </a:txBody>
                  <a:tcPr marL="48366" marR="48366" marT="48366" marB="48366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1200" dirty="0">
                          <a:effectLst/>
                        </a:rPr>
                        <a:t> </a:t>
                      </a:r>
                      <a:endParaRPr lang="es-CL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366" marR="48366" marT="48366" marB="48366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2370446"/>
                  </a:ext>
                </a:extLst>
              </a:tr>
              <a:tr h="358696">
                <a:tc>
                  <a:txBody>
                    <a:bodyPr/>
                    <a:lstStyle/>
                    <a:p>
                      <a:pPr algn="ctr"/>
                      <a:r>
                        <a:rPr lang="es-CL" sz="1200" dirty="0">
                          <a:effectLst/>
                        </a:rPr>
                        <a:t>15:00-16:00</a:t>
                      </a:r>
                      <a:endParaRPr lang="es-CL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366" marR="48366" marT="48366" marB="48366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err="1">
                          <a:effectLst/>
                          <a:latin typeface="+mn-lt"/>
                          <a:ea typeface="+mn-ea"/>
                        </a:rPr>
                        <a:t>Lectura</a:t>
                      </a:r>
                      <a:r>
                        <a:rPr lang="en-US" sz="1200" dirty="0">
                          <a:effectLst/>
                          <a:latin typeface="+mn-lt"/>
                          <a:ea typeface="+mn-ea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+mn-lt"/>
                          <a:ea typeface="+mn-ea"/>
                        </a:rPr>
                        <a:t>colectiva</a:t>
                      </a:r>
                      <a:r>
                        <a:rPr lang="en-US" sz="1200" dirty="0">
                          <a:effectLst/>
                          <a:latin typeface="+mn-lt"/>
                          <a:ea typeface="+mn-ea"/>
                        </a:rPr>
                        <a:t> de </a:t>
                      </a:r>
                      <a:r>
                        <a:rPr lang="en-US" sz="1200" dirty="0" err="1">
                          <a:effectLst/>
                          <a:latin typeface="+mn-lt"/>
                          <a:ea typeface="+mn-ea"/>
                        </a:rPr>
                        <a:t>contexto</a:t>
                      </a:r>
                      <a:endParaRPr lang="es-CL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366" marR="48366" marT="48366" marB="48366"/>
                </a:tc>
                <a:tc>
                  <a:txBody>
                    <a:bodyPr/>
                    <a:lstStyle/>
                    <a:p>
                      <a:pPr marL="135255" algn="l">
                        <a:spcAft>
                          <a:spcPts val="0"/>
                        </a:spcAft>
                        <a:tabLst>
                          <a:tab pos="135255" algn="l"/>
                        </a:tabLst>
                      </a:pPr>
                      <a:r>
                        <a:rPr lang="es-ES" sz="1200" dirty="0">
                          <a:effectLst/>
                        </a:rPr>
                        <a:t> La crisis civilizatoria</a:t>
                      </a:r>
                      <a:endParaRPr lang="es-CL" sz="1100" dirty="0">
                        <a:effectLst/>
                        <a:latin typeface="Times New Roman" panose="02020603050405020304" pitchFamily="18" charset="0"/>
                        <a:ea typeface="Arial Unicode MS" panose="020B0604020202020204" pitchFamily="34" charset="-128"/>
                      </a:endParaRPr>
                    </a:p>
                  </a:txBody>
                  <a:tcPr marL="48366" marR="48366" marT="48366" marB="48366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r>
                        <a:rPr lang="es-CL" sz="1050" dirty="0">
                          <a:effectLst/>
                        </a:rPr>
                        <a:t>VIDEO</a:t>
                      </a:r>
                      <a:endParaRPr lang="es-CL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l"/>
                      <a:endParaRPr lang="es-CL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366" marR="48366" marT="48366" marB="4836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effectLst/>
                        </a:rPr>
                        <a:t>Data </a:t>
                      </a:r>
                      <a:endParaRPr lang="es-CL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366" marR="48366" marT="48366" marB="48366"/>
                </a:tc>
                <a:extLst>
                  <a:ext uri="{0D108BD9-81ED-4DB2-BD59-A6C34878D82A}">
                    <a16:rowId xmlns:a16="http://schemas.microsoft.com/office/drawing/2014/main" val="430131642"/>
                  </a:ext>
                </a:extLst>
              </a:tr>
              <a:tr h="35869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050" dirty="0">
                          <a:effectLst/>
                        </a:rPr>
                        <a:t>16:00-16:15</a:t>
                      </a:r>
                      <a:endParaRPr lang="es-CL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/>
                      <a:endParaRPr lang="es-CL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366" marR="48366" marT="48366" marB="48366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600" b="1" dirty="0">
                          <a:effectLst/>
                        </a:rPr>
                        <a:t>Café</a:t>
                      </a:r>
                      <a:endParaRPr lang="es-CL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l"/>
                      <a:endParaRPr lang="es-CL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366" marR="48366" marT="48366" marB="48366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135255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35255" algn="l"/>
                        </a:tabLst>
                        <a:defRPr/>
                      </a:pPr>
                      <a:r>
                        <a:rPr lang="es-CL" sz="1100" dirty="0" err="1">
                          <a:effectLst/>
                        </a:rPr>
                        <a:t>cafè</a:t>
                      </a:r>
                      <a:endParaRPr lang="es-CL" sz="1050" dirty="0">
                        <a:effectLst/>
                        <a:latin typeface="Times New Roman" panose="02020603050405020304" pitchFamily="18" charset="0"/>
                        <a:ea typeface="Arial Unicode MS" panose="020B0604020202020204" pitchFamily="34" charset="-128"/>
                      </a:endParaRPr>
                    </a:p>
                    <a:p>
                      <a:pPr marL="135255" algn="l">
                        <a:spcAft>
                          <a:spcPts val="0"/>
                        </a:spcAft>
                        <a:tabLst>
                          <a:tab pos="135255" algn="l"/>
                        </a:tabLst>
                      </a:pPr>
                      <a:endParaRPr lang="es-CL" sz="1100" dirty="0">
                        <a:effectLst/>
                        <a:latin typeface="Times New Roman" panose="02020603050405020304" pitchFamily="18" charset="0"/>
                        <a:ea typeface="Arial Unicode MS" panose="020B0604020202020204" pitchFamily="34" charset="-128"/>
                      </a:endParaRPr>
                    </a:p>
                  </a:txBody>
                  <a:tcPr marL="48366" marR="48366" marT="48366" marB="48366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s-CL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366" marR="48366" marT="48366" marB="48366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L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366" marR="48366" marT="48366" marB="48366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6521605"/>
                  </a:ext>
                </a:extLst>
              </a:tr>
              <a:tr h="369115">
                <a:tc>
                  <a:txBody>
                    <a:bodyPr/>
                    <a:lstStyle/>
                    <a:p>
                      <a:pPr algn="ctr"/>
                      <a:r>
                        <a:rPr lang="es-CL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16:15-17:15</a:t>
                      </a:r>
                    </a:p>
                  </a:txBody>
                  <a:tcPr marL="48366" marR="48366" marT="48366" marB="48366"/>
                </a:tc>
                <a:tc>
                  <a:txBody>
                    <a:bodyPr/>
                    <a:lstStyle/>
                    <a:p>
                      <a:pPr algn="l"/>
                      <a:r>
                        <a:rPr lang="es-CL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Elaborar Conclusiones</a:t>
                      </a:r>
                    </a:p>
                  </a:txBody>
                  <a:tcPr marL="48366" marR="48366" marT="48366" marB="48366"/>
                </a:tc>
                <a:tc>
                  <a:txBody>
                    <a:bodyPr/>
                    <a:lstStyle/>
                    <a:p>
                      <a:pPr marL="135255" algn="l">
                        <a:spcAft>
                          <a:spcPts val="0"/>
                        </a:spcAft>
                        <a:tabLst>
                          <a:tab pos="135255" algn="l"/>
                        </a:tabLst>
                      </a:pPr>
                      <a:endParaRPr lang="es-CL" sz="1100" dirty="0">
                        <a:effectLst/>
                        <a:latin typeface="Times New Roman" panose="02020603050405020304" pitchFamily="18" charset="0"/>
                        <a:ea typeface="Arial Unicode MS" panose="020B0604020202020204" pitchFamily="34" charset="-128"/>
                      </a:endParaRPr>
                    </a:p>
                  </a:txBody>
                  <a:tcPr marL="48366" marR="48366" marT="48366" marB="48366"/>
                </a:tc>
                <a:tc>
                  <a:txBody>
                    <a:bodyPr/>
                    <a:lstStyle/>
                    <a:p>
                      <a:pPr algn="l"/>
                      <a:r>
                        <a:rPr lang="es-CL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Plenaria</a:t>
                      </a:r>
                    </a:p>
                  </a:txBody>
                  <a:tcPr marL="48366" marR="48366" marT="48366" marB="4836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1200" dirty="0">
                          <a:effectLst/>
                        </a:rPr>
                        <a:t> </a:t>
                      </a:r>
                      <a:endParaRPr lang="es-CL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366" marR="48366" marT="48366" marB="48366"/>
                </a:tc>
                <a:extLst>
                  <a:ext uri="{0D108BD9-81ED-4DB2-BD59-A6C34878D82A}">
                    <a16:rowId xmlns:a16="http://schemas.microsoft.com/office/drawing/2014/main" val="30563930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16022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5688" y="234175"/>
            <a:ext cx="11669450" cy="369154"/>
          </a:xfrm>
        </p:spPr>
        <p:txBody>
          <a:bodyPr>
            <a:noAutofit/>
          </a:bodyPr>
          <a:lstStyle/>
          <a:p>
            <a:pPr algn="ctr"/>
            <a:r>
              <a:rPr lang="es-CL" sz="2000" b="1" dirty="0"/>
              <a:t>PROGRAMA DE TRABAJO: SABADO 18</a:t>
            </a:r>
            <a:br>
              <a:rPr lang="es-CL" sz="2000" dirty="0"/>
            </a:br>
            <a:r>
              <a:rPr lang="es-CL" sz="2000" dirty="0"/>
              <a:t> </a:t>
            </a:r>
            <a:br>
              <a:rPr lang="es-CL" sz="2000" dirty="0"/>
            </a:br>
            <a:endParaRPr lang="es-CL" sz="2000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78821822"/>
              </p:ext>
            </p:extLst>
          </p:nvPr>
        </p:nvGraphicFramePr>
        <p:xfrm>
          <a:off x="245329" y="468351"/>
          <a:ext cx="11697626" cy="541598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56093">
                  <a:extLst>
                    <a:ext uri="{9D8B030D-6E8A-4147-A177-3AD203B41FA5}">
                      <a16:colId xmlns:a16="http://schemas.microsoft.com/office/drawing/2014/main" val="3150944112"/>
                    </a:ext>
                  </a:extLst>
                </a:gridCol>
                <a:gridCol w="2345749">
                  <a:extLst>
                    <a:ext uri="{9D8B030D-6E8A-4147-A177-3AD203B41FA5}">
                      <a16:colId xmlns:a16="http://schemas.microsoft.com/office/drawing/2014/main" val="3406107693"/>
                    </a:ext>
                  </a:extLst>
                </a:gridCol>
                <a:gridCol w="2074127">
                  <a:extLst>
                    <a:ext uri="{9D8B030D-6E8A-4147-A177-3AD203B41FA5}">
                      <a16:colId xmlns:a16="http://schemas.microsoft.com/office/drawing/2014/main" val="3762477847"/>
                    </a:ext>
                  </a:extLst>
                </a:gridCol>
                <a:gridCol w="4267012">
                  <a:extLst>
                    <a:ext uri="{9D8B030D-6E8A-4147-A177-3AD203B41FA5}">
                      <a16:colId xmlns:a16="http://schemas.microsoft.com/office/drawing/2014/main" val="3749411935"/>
                    </a:ext>
                  </a:extLst>
                </a:gridCol>
                <a:gridCol w="1754645">
                  <a:extLst>
                    <a:ext uri="{9D8B030D-6E8A-4147-A177-3AD203B41FA5}">
                      <a16:colId xmlns:a16="http://schemas.microsoft.com/office/drawing/2014/main" val="1214000412"/>
                    </a:ext>
                  </a:extLst>
                </a:gridCol>
              </a:tblGrid>
              <a:tr h="399753">
                <a:tc>
                  <a:txBody>
                    <a:bodyPr/>
                    <a:lstStyle/>
                    <a:p>
                      <a:pPr algn="l"/>
                      <a:r>
                        <a:rPr lang="es-CL" sz="1200" dirty="0">
                          <a:effectLst/>
                        </a:rPr>
                        <a:t>HORA</a:t>
                      </a:r>
                      <a:endParaRPr lang="es-CL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366" marR="48366" marT="48366" marB="48366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CL" sz="1200" dirty="0">
                          <a:effectLst/>
                        </a:rPr>
                        <a:t>OBJETIVOS BLOQUE</a:t>
                      </a:r>
                      <a:endParaRPr lang="es-CL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366" marR="48366" marT="48366" marB="48366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CL" sz="1200" dirty="0">
                          <a:effectLst/>
                        </a:rPr>
                        <a:t>CONTENIDOS</a:t>
                      </a:r>
                      <a:endParaRPr lang="es-CL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366" marR="48366" marT="48366" marB="48366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CL" sz="1200" dirty="0">
                          <a:effectLst/>
                        </a:rPr>
                        <a:t>PROCEDIMIENTO Y ACTIVIDADES</a:t>
                      </a:r>
                      <a:endParaRPr lang="es-CL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366" marR="48366" marT="48366" marB="48366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CL" sz="1200" dirty="0">
                          <a:effectLst/>
                        </a:rPr>
                        <a:t>MATERIALES</a:t>
                      </a:r>
                      <a:endParaRPr lang="es-CL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366" marR="48366" marT="48366" marB="48366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93698"/>
                  </a:ext>
                </a:extLst>
              </a:tr>
              <a:tr h="603857">
                <a:tc>
                  <a:txBody>
                    <a:bodyPr/>
                    <a:lstStyle/>
                    <a:p>
                      <a:pPr algn="ctr"/>
                      <a:r>
                        <a:rPr lang="es-CL" sz="1200" dirty="0">
                          <a:effectLst/>
                        </a:rPr>
                        <a:t>10:00 – 10:15</a:t>
                      </a:r>
                      <a:endParaRPr lang="es-CL" sz="1050" dirty="0">
                        <a:effectLst/>
                      </a:endParaRPr>
                    </a:p>
                    <a:p>
                      <a:pPr algn="ctr"/>
                      <a:r>
                        <a:rPr lang="es-CL" sz="1200" dirty="0">
                          <a:effectLst/>
                        </a:rPr>
                        <a:t>(00:15)</a:t>
                      </a:r>
                      <a:endParaRPr lang="es-CL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366" marR="48366" marT="48366" marB="48366"/>
                </a:tc>
                <a:tc>
                  <a:txBody>
                    <a:bodyPr/>
                    <a:lstStyle/>
                    <a:p>
                      <a:pPr marL="342900" lvl="0" indent="-342900" algn="l"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135255" algn="l"/>
                        </a:tabLst>
                      </a:pPr>
                      <a:r>
                        <a:rPr lang="es-CL" sz="1200" dirty="0">
                          <a:effectLst/>
                        </a:rPr>
                        <a:t>PRESENTACION COLECTIVA</a:t>
                      </a:r>
                      <a:endParaRPr lang="es-CL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366" marR="48366" marT="48366" marB="48366"/>
                </a:tc>
                <a:tc>
                  <a:txBody>
                    <a:bodyPr/>
                    <a:lstStyle/>
                    <a:p>
                      <a:pPr marL="342900" lvl="0" indent="-342900" algn="l"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135255" algn="l"/>
                        </a:tabLst>
                      </a:pPr>
                      <a:r>
                        <a:rPr lang="es-ES" sz="1200" dirty="0">
                          <a:effectLst/>
                        </a:rPr>
                        <a:t>Enlace</a:t>
                      </a:r>
                    </a:p>
                    <a:p>
                      <a:pPr marL="342900" lvl="0" indent="-342900" algn="l"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135255" algn="l"/>
                        </a:tabLst>
                      </a:pPr>
                      <a:r>
                        <a:rPr lang="es-ES" sz="1200" dirty="0">
                          <a:effectLst/>
                        </a:rPr>
                        <a:t>Dinámica inicial</a:t>
                      </a:r>
                      <a:endParaRPr lang="es-CL" sz="1050" dirty="0">
                        <a:effectLst/>
                      </a:endParaRPr>
                    </a:p>
                    <a:p>
                      <a:pPr marL="135255" algn="l">
                        <a:spcAft>
                          <a:spcPts val="0"/>
                        </a:spcAft>
                        <a:tabLst>
                          <a:tab pos="135255" algn="l"/>
                        </a:tabLst>
                      </a:pPr>
                      <a:r>
                        <a:rPr lang="es-ES" sz="1200" dirty="0">
                          <a:effectLst/>
                        </a:rPr>
                        <a:t> </a:t>
                      </a:r>
                      <a:endParaRPr lang="es-CL" sz="1100" dirty="0">
                        <a:effectLst/>
                        <a:latin typeface="Times New Roman" panose="02020603050405020304" pitchFamily="18" charset="0"/>
                        <a:ea typeface="Arial Unicode MS" panose="020B0604020202020204" pitchFamily="34" charset="-128"/>
                      </a:endParaRPr>
                    </a:p>
                  </a:txBody>
                  <a:tcPr marL="48366" marR="48366" marT="48366" marB="48366"/>
                </a:tc>
                <a:tc>
                  <a:txBody>
                    <a:bodyPr/>
                    <a:lstStyle/>
                    <a:p>
                      <a:pPr marL="104140" indent="-90170" algn="l"/>
                      <a:r>
                        <a:rPr lang="es-CL" sz="1200" dirty="0">
                          <a:effectLst/>
                        </a:rPr>
                        <a:t>Exposición</a:t>
                      </a:r>
                      <a:endParaRPr lang="es-CL" sz="1050" dirty="0">
                        <a:effectLst/>
                      </a:endParaRPr>
                    </a:p>
                    <a:p>
                      <a:pPr marL="104140" indent="-90170" algn="l"/>
                      <a:r>
                        <a:rPr lang="es-CL" sz="1200" dirty="0">
                          <a:effectLst/>
                        </a:rPr>
                        <a:t>Dinámica inicial</a:t>
                      </a:r>
                      <a:endParaRPr lang="es-CL" sz="1050" dirty="0">
                        <a:effectLst/>
                      </a:endParaRPr>
                    </a:p>
                  </a:txBody>
                  <a:tcPr marL="48366" marR="48366" marT="48366" marB="4836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1200" dirty="0">
                          <a:effectLst/>
                        </a:rPr>
                        <a:t> </a:t>
                      </a:r>
                      <a:endParaRPr lang="es-CL" sz="1050" dirty="0">
                        <a:effectLst/>
                      </a:endParaRPr>
                    </a:p>
                    <a:p>
                      <a:pPr marL="158750" algn="l"/>
                      <a:r>
                        <a:rPr lang="en-US" sz="1200" dirty="0">
                          <a:effectLst/>
                        </a:rPr>
                        <a:t> </a:t>
                      </a:r>
                      <a:endParaRPr lang="es-CL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366" marR="48366" marT="48366" marB="48366"/>
                </a:tc>
                <a:extLst>
                  <a:ext uri="{0D108BD9-81ED-4DB2-BD59-A6C34878D82A}">
                    <a16:rowId xmlns:a16="http://schemas.microsoft.com/office/drawing/2014/main" val="2002648991"/>
                  </a:ext>
                </a:extLst>
              </a:tr>
              <a:tr h="449139">
                <a:tc>
                  <a:txBody>
                    <a:bodyPr/>
                    <a:lstStyle/>
                    <a:p>
                      <a:pPr algn="ctr"/>
                      <a:r>
                        <a:rPr lang="es-CL" sz="1200" dirty="0">
                          <a:effectLst/>
                        </a:rPr>
                        <a:t>10:15-11:15</a:t>
                      </a:r>
                      <a:endParaRPr lang="es-CL" sz="1050" dirty="0">
                        <a:effectLst/>
                      </a:endParaRPr>
                    </a:p>
                    <a:p>
                      <a:pPr algn="ctr"/>
                      <a:r>
                        <a:rPr lang="es-CL" sz="1200" dirty="0">
                          <a:effectLst/>
                        </a:rPr>
                        <a:t>(01:00)</a:t>
                      </a:r>
                      <a:endParaRPr lang="es-CL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366" marR="48366" marT="48366" marB="48366"/>
                </a:tc>
                <a:tc>
                  <a:txBody>
                    <a:bodyPr/>
                    <a:lstStyle/>
                    <a:p>
                      <a:pPr marL="342900" lvl="0" indent="-342900" algn="l"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135255" algn="l"/>
                        </a:tabLst>
                      </a:pPr>
                      <a:r>
                        <a:rPr lang="es-CL" sz="1200" dirty="0">
                          <a:effectLst/>
                        </a:rPr>
                        <a:t>Establecer elementos de fundamentación de la EP</a:t>
                      </a:r>
                      <a:endParaRPr lang="es-CL" sz="1050" dirty="0">
                        <a:effectLst/>
                      </a:endParaRPr>
                    </a:p>
                    <a:p>
                      <a:pPr algn="l"/>
                      <a:r>
                        <a:rPr lang="es-CL" sz="1200" dirty="0">
                          <a:effectLst/>
                        </a:rPr>
                        <a:t> </a:t>
                      </a:r>
                      <a:endParaRPr lang="es-CL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366" marR="48366" marT="48366" marB="48366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_tradnl" sz="12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Trasfondo lecturas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_tradnl" sz="1200" dirty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Tópicos de la EP</a:t>
                      </a:r>
                      <a:endParaRPr lang="es-CL" sz="11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8366" marR="48366" marT="48366" marB="48366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CL" sz="1200" dirty="0">
                          <a:effectLst/>
                        </a:rPr>
                        <a:t>Trabajo Grupal y Plenaria</a:t>
                      </a:r>
                      <a:endParaRPr lang="es-CL" sz="1100" dirty="0">
                        <a:effectLst/>
                        <a:latin typeface="Times New Roman" panose="02020603050405020304" pitchFamily="18" charset="0"/>
                        <a:ea typeface="Arial Unicode MS" panose="020B0604020202020204" pitchFamily="34" charset="-128"/>
                      </a:endParaRPr>
                    </a:p>
                  </a:txBody>
                  <a:tcPr marL="48366" marR="48366" marT="48366" marB="48366"/>
                </a:tc>
                <a:tc>
                  <a:txBody>
                    <a:bodyPr/>
                    <a:lstStyle/>
                    <a:p>
                      <a:pPr marL="342900" lvl="0" indent="-342900" algn="l">
                        <a:buFont typeface="Symbol" panose="05050102010706020507" pitchFamily="18" charset="2"/>
                        <a:buChar char=""/>
                      </a:pPr>
                      <a:r>
                        <a:rPr lang="en-US" sz="1200" dirty="0">
                          <a:effectLst/>
                          <a:uFill>
                            <a:solidFill>
                              <a:srgbClr val="9CC2E5"/>
                            </a:solidFill>
                          </a:uFill>
                        </a:rPr>
                        <a:t>Presentación</a:t>
                      </a: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s-CL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366" marR="48366" marT="48366" marB="48366"/>
                </a:tc>
                <a:extLst>
                  <a:ext uri="{0D108BD9-81ED-4DB2-BD59-A6C34878D82A}">
                    <a16:rowId xmlns:a16="http://schemas.microsoft.com/office/drawing/2014/main" val="535249934"/>
                  </a:ext>
                </a:extLst>
              </a:tr>
              <a:tr h="335996">
                <a:tc>
                  <a:txBody>
                    <a:bodyPr/>
                    <a:lstStyle/>
                    <a:p>
                      <a:pPr algn="ctr"/>
                      <a:r>
                        <a:rPr lang="es-CL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11:15- 11:30</a:t>
                      </a:r>
                    </a:p>
                  </a:txBody>
                  <a:tcPr marL="48366" marR="48366" marT="48366" marB="48366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100" dirty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CAFE</a:t>
                      </a:r>
                    </a:p>
                  </a:txBody>
                  <a:tcPr marL="48366" marR="48366" marT="48366" marB="48366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CL" sz="11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8366" marR="48366" marT="48366" marB="48366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_tradnl" sz="1200" dirty="0">
                          <a:effectLst/>
                        </a:rPr>
                        <a:t> </a:t>
                      </a:r>
                      <a:endParaRPr lang="es-CL" sz="11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8366" marR="48366" marT="48366" marB="48366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effectLst/>
                        </a:rPr>
                        <a:t> </a:t>
                      </a:r>
                      <a:endParaRPr lang="es-CL" sz="1050" dirty="0">
                        <a:effectLst/>
                        <a:uFill>
                          <a:solidFill>
                            <a:srgbClr val="9CC2E5"/>
                          </a:solidFill>
                        </a:uFill>
                      </a:endParaRPr>
                    </a:p>
                  </a:txBody>
                  <a:tcPr marL="48366" marR="48366" marT="48366" marB="48366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1782301"/>
                  </a:ext>
                </a:extLst>
              </a:tr>
              <a:tr h="369115">
                <a:tc>
                  <a:txBody>
                    <a:bodyPr/>
                    <a:lstStyle/>
                    <a:p>
                      <a:pPr algn="ctr"/>
                      <a:r>
                        <a:rPr lang="es-CL" sz="1200" dirty="0">
                          <a:effectLst/>
                        </a:rPr>
                        <a:t>11:30-11:45</a:t>
                      </a:r>
                      <a:endParaRPr lang="es-CL" sz="1050" dirty="0">
                        <a:effectLst/>
                      </a:endParaRPr>
                    </a:p>
                  </a:txBody>
                  <a:tcPr marL="48366" marR="48366" marT="48366" marB="48366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2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Reflexion y analisis crìtico de la EP</a:t>
                      </a:r>
                      <a:endParaRPr lang="es-CL" sz="11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8366" marR="48366" marT="48366" marB="48366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_tradnl" sz="12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 </a:t>
                      </a:r>
                      <a:endParaRPr lang="es-CL" sz="11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8366" marR="48366" marT="48366" marB="48366"/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_tradnl" sz="1200" dirty="0">
                          <a:effectLst/>
                        </a:rPr>
                        <a:t> VIDEO</a:t>
                      </a:r>
                      <a:endParaRPr lang="es-CL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366" marR="48366" marT="48366" marB="48366"/>
                </a:tc>
                <a:tc>
                  <a:txBody>
                    <a:bodyPr/>
                    <a:lstStyle/>
                    <a:p>
                      <a:pPr marL="342900" lvl="0" indent="-342900" algn="l">
                        <a:buFont typeface="Symbol" panose="05050102010706020507" pitchFamily="18" charset="2"/>
                        <a:buChar char=""/>
                      </a:pPr>
                      <a:r>
                        <a:rPr lang="en-US" sz="1200" dirty="0">
                          <a:effectLst/>
                          <a:uFill>
                            <a:solidFill>
                              <a:srgbClr val="9CC2E5"/>
                            </a:solidFill>
                          </a:uFill>
                        </a:rPr>
                        <a:t> Data</a:t>
                      </a:r>
                      <a:endParaRPr lang="es-CL" sz="1050" dirty="0">
                        <a:effectLst/>
                        <a:uFill>
                          <a:solidFill>
                            <a:srgbClr val="9CC2E5"/>
                          </a:solidFill>
                        </a:uFill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366" marR="48366" marT="48366" marB="48366"/>
                </a:tc>
                <a:extLst>
                  <a:ext uri="{0D108BD9-81ED-4DB2-BD59-A6C34878D82A}">
                    <a16:rowId xmlns:a16="http://schemas.microsoft.com/office/drawing/2014/main" val="2686849636"/>
                  </a:ext>
                </a:extLst>
              </a:tr>
              <a:tr h="336595">
                <a:tc>
                  <a:txBody>
                    <a:bodyPr/>
                    <a:lstStyle/>
                    <a:p>
                      <a:pPr algn="ctr"/>
                      <a:r>
                        <a:rPr lang="es-CL" sz="1200" dirty="0">
                          <a:effectLst/>
                        </a:rPr>
                        <a:t>11:45-12:15</a:t>
                      </a:r>
                      <a:endParaRPr lang="es-CL" sz="1050" dirty="0">
                        <a:effectLst/>
                      </a:endParaRPr>
                    </a:p>
                    <a:p>
                      <a:pPr algn="ctr"/>
                      <a:r>
                        <a:rPr lang="es-CL" sz="1200" dirty="0">
                          <a:effectLst/>
                        </a:rPr>
                        <a:t>(00:30)</a:t>
                      </a:r>
                      <a:endParaRPr lang="es-CL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366" marR="48366" marT="48366" marB="48366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100" dirty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Introducirnos a las experiencias participativas de trabajo comunitario</a:t>
                      </a:r>
                    </a:p>
                  </a:txBody>
                  <a:tcPr marL="48366" marR="48366" marT="48366" marB="48366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2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Dinámica de fotografías en el marco de la participación</a:t>
                      </a:r>
                    </a:p>
                  </a:txBody>
                  <a:tcPr marL="48366" marR="48366" marT="48366" marB="48366"/>
                </a:tc>
                <a:tc>
                  <a:txBody>
                    <a:bodyPr/>
                    <a:lstStyle/>
                    <a:p>
                      <a:pPr marL="147320"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_tradnl" sz="12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Relato</a:t>
                      </a:r>
                    </a:p>
                    <a:p>
                      <a:pPr marL="147320"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_tradnl" sz="1200" dirty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Dinámica</a:t>
                      </a:r>
                      <a:endParaRPr lang="es-CL" sz="11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8366" marR="48366" marT="48366" marB="48366"/>
                </a:tc>
                <a:tc>
                  <a:txBody>
                    <a:bodyPr/>
                    <a:lstStyle/>
                    <a:p>
                      <a:pPr marL="342900" lvl="0" indent="-342900" algn="l">
                        <a:buFont typeface="Symbol" panose="05050102010706020507" pitchFamily="18" charset="2"/>
                        <a:buChar char=""/>
                      </a:pPr>
                      <a:r>
                        <a:rPr lang="en-US" sz="1200" dirty="0" err="1">
                          <a:effectLst/>
                          <a:uFill>
                            <a:solidFill>
                              <a:srgbClr val="9CC2E5"/>
                            </a:solidFill>
                          </a:uFill>
                        </a:rPr>
                        <a:t>Fotografias</a:t>
                      </a:r>
                      <a:endParaRPr lang="en-US" sz="1200" dirty="0">
                        <a:effectLst/>
                        <a:uFill>
                          <a:solidFill>
                            <a:srgbClr val="9CC2E5"/>
                          </a:solidFill>
                        </a:uFill>
                      </a:endParaRPr>
                    </a:p>
                    <a:p>
                      <a:pPr marL="342900" lvl="0" indent="-342900" algn="l">
                        <a:buFont typeface="Symbol" panose="05050102010706020507" pitchFamily="18" charset="2"/>
                        <a:buChar char=""/>
                      </a:pPr>
                      <a:r>
                        <a:rPr lang="en-US" sz="1200" dirty="0" err="1">
                          <a:effectLst/>
                          <a:uFill>
                            <a:solidFill>
                              <a:srgbClr val="9CC2E5"/>
                            </a:solidFill>
                          </a:uFill>
                        </a:rPr>
                        <a:t>Materiales</a:t>
                      </a:r>
                      <a:r>
                        <a:rPr lang="en-US" sz="1200" dirty="0">
                          <a:effectLst/>
                          <a:uFill>
                            <a:solidFill>
                              <a:srgbClr val="9CC2E5"/>
                            </a:solidFill>
                          </a:uFill>
                        </a:rPr>
                        <a:t> de </a:t>
                      </a:r>
                      <a:r>
                        <a:rPr lang="en-US" sz="1200" dirty="0" err="1">
                          <a:effectLst/>
                          <a:uFill>
                            <a:solidFill>
                              <a:srgbClr val="9CC2E5"/>
                            </a:solidFill>
                          </a:uFill>
                        </a:rPr>
                        <a:t>dibujo</a:t>
                      </a:r>
                      <a:r>
                        <a:rPr lang="en-US" sz="1200" baseline="0" dirty="0">
                          <a:effectLst/>
                          <a:uFill>
                            <a:solidFill>
                              <a:srgbClr val="9CC2E5"/>
                            </a:solidFill>
                          </a:uFill>
                        </a:rPr>
                        <a:t> y </a:t>
                      </a:r>
                      <a:r>
                        <a:rPr lang="en-US" sz="1200" baseline="0" dirty="0" err="1">
                          <a:effectLst/>
                          <a:uFill>
                            <a:solidFill>
                              <a:srgbClr val="9CC2E5"/>
                            </a:solidFill>
                          </a:uFill>
                        </a:rPr>
                        <a:t>lápices</a:t>
                      </a:r>
                      <a:endParaRPr lang="es-CL" sz="1050" dirty="0">
                        <a:effectLst/>
                        <a:uFill>
                          <a:solidFill>
                            <a:srgbClr val="9CC2E5"/>
                          </a:solidFill>
                        </a:uFill>
                      </a:endParaRPr>
                    </a:p>
                  </a:txBody>
                  <a:tcPr marL="48366" marR="48366" marT="48366" marB="48366"/>
                </a:tc>
                <a:extLst>
                  <a:ext uri="{0D108BD9-81ED-4DB2-BD59-A6C34878D82A}">
                    <a16:rowId xmlns:a16="http://schemas.microsoft.com/office/drawing/2014/main" val="603957913"/>
                  </a:ext>
                </a:extLst>
              </a:tr>
              <a:tr h="665903">
                <a:tc>
                  <a:txBody>
                    <a:bodyPr/>
                    <a:lstStyle/>
                    <a:p>
                      <a:pPr algn="ctr"/>
                      <a:r>
                        <a:rPr lang="es-CL" sz="1200" dirty="0">
                          <a:effectLst/>
                        </a:rPr>
                        <a:t>12:15 – 13:30</a:t>
                      </a:r>
                      <a:endParaRPr lang="es-CL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366" marR="48366" marT="48366" marB="48366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1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Compartir experiencias significativas de trabajo Comunitario y participaciòn.</a:t>
                      </a:r>
                      <a:endParaRPr lang="es-CL" sz="105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CL" sz="11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8366" marR="48366" marT="48366" marB="48366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_tradnl" sz="12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 El sentido del contexto chileno</a:t>
                      </a:r>
                      <a:endParaRPr lang="es-CL" sz="11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8366" marR="48366" marT="48366" marB="48366"/>
                </a:tc>
                <a:tc>
                  <a:txBody>
                    <a:bodyPr/>
                    <a:lstStyle/>
                    <a:p>
                      <a:pPr marL="14732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2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 </a:t>
                      </a:r>
                      <a:r>
                        <a:rPr lang="es-ES_tradnl" sz="11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ACTIVIDAD GRUPAL: construcción</a:t>
                      </a:r>
                      <a:r>
                        <a:rPr lang="es-ES_tradnl" sz="1100" baseline="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 colectiva de nuestra realidad global.</a:t>
                      </a:r>
                    </a:p>
                    <a:p>
                      <a:pPr marL="14732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100" baseline="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 Pauta de trabajo.</a:t>
                      </a:r>
                      <a:endParaRPr lang="es-CL" sz="105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8366" marR="48366" marT="48366" marB="48366"/>
                </a:tc>
                <a:tc>
                  <a:txBody>
                    <a:bodyPr/>
                    <a:lstStyle/>
                    <a:p>
                      <a:pPr marL="342900" lvl="0" indent="-342900" algn="l">
                        <a:buFont typeface="Symbol" panose="05050102010706020507" pitchFamily="18" charset="2"/>
                        <a:buChar char=""/>
                      </a:pPr>
                      <a:r>
                        <a:rPr lang="es-CL" sz="1200" dirty="0">
                          <a:effectLst/>
                        </a:rPr>
                        <a:t>Pauta</a:t>
                      </a:r>
                      <a:endParaRPr lang="en-US" sz="1050" dirty="0">
                        <a:effectLst/>
                        <a:uFill>
                          <a:solidFill>
                            <a:srgbClr val="9CC2E5"/>
                          </a:solidFill>
                        </a:uFill>
                      </a:endParaRPr>
                    </a:p>
                    <a:p>
                      <a:pPr marL="342900" lvl="0" indent="-342900" algn="l">
                        <a:buFont typeface="Symbol" panose="05050102010706020507" pitchFamily="18" charset="2"/>
                        <a:buChar char=""/>
                      </a:pPr>
                      <a:r>
                        <a:rPr lang="en-US" sz="1050" dirty="0" err="1">
                          <a:effectLst/>
                          <a:uFill>
                            <a:solidFill>
                              <a:srgbClr val="9CC2E5"/>
                            </a:solidFill>
                          </a:uFill>
                        </a:rPr>
                        <a:t>Materiales</a:t>
                      </a:r>
                      <a:r>
                        <a:rPr lang="en-US" sz="1050" dirty="0">
                          <a:effectLst/>
                          <a:uFill>
                            <a:solidFill>
                              <a:srgbClr val="9CC2E5"/>
                            </a:solidFill>
                          </a:uFill>
                        </a:rPr>
                        <a:t> de </a:t>
                      </a:r>
                      <a:r>
                        <a:rPr lang="en-US" sz="1050" dirty="0" err="1">
                          <a:effectLst/>
                          <a:uFill>
                            <a:solidFill>
                              <a:srgbClr val="9CC2E5"/>
                            </a:solidFill>
                          </a:uFill>
                        </a:rPr>
                        <a:t>dibujo</a:t>
                      </a:r>
                      <a:r>
                        <a:rPr lang="en-US" sz="1050" baseline="0" dirty="0">
                          <a:effectLst/>
                          <a:uFill>
                            <a:solidFill>
                              <a:srgbClr val="9CC2E5"/>
                            </a:solidFill>
                          </a:uFill>
                        </a:rPr>
                        <a:t> y </a:t>
                      </a:r>
                      <a:r>
                        <a:rPr lang="en-US" sz="1050" baseline="0" dirty="0" err="1">
                          <a:effectLst/>
                          <a:uFill>
                            <a:solidFill>
                              <a:srgbClr val="9CC2E5"/>
                            </a:solidFill>
                          </a:uFill>
                        </a:rPr>
                        <a:t>lápices</a:t>
                      </a:r>
                      <a:endParaRPr lang="es-CL" sz="900" dirty="0">
                        <a:effectLst/>
                        <a:uFill>
                          <a:solidFill>
                            <a:srgbClr val="9CC2E5"/>
                          </a:solidFill>
                        </a:uFill>
                      </a:endParaRPr>
                    </a:p>
                    <a:p>
                      <a:pPr marL="135255" algn="l">
                        <a:tabLst>
                          <a:tab pos="135255" algn="l"/>
                        </a:tabLst>
                      </a:pPr>
                      <a:endParaRPr lang="es-CL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366" marR="48366" marT="48366" marB="48366"/>
                </a:tc>
                <a:extLst>
                  <a:ext uri="{0D108BD9-81ED-4DB2-BD59-A6C34878D82A}">
                    <a16:rowId xmlns:a16="http://schemas.microsoft.com/office/drawing/2014/main" val="2019490526"/>
                  </a:ext>
                </a:extLst>
              </a:tr>
              <a:tr h="385733">
                <a:tc>
                  <a:txBody>
                    <a:bodyPr/>
                    <a:lstStyle/>
                    <a:p>
                      <a:pPr algn="ctr"/>
                      <a:r>
                        <a:rPr lang="es-CL" sz="1200" dirty="0">
                          <a:effectLst/>
                        </a:rPr>
                        <a:t>13:30-15:00</a:t>
                      </a:r>
                      <a:endParaRPr lang="es-CL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366" marR="48366" marT="48366" marB="48366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CL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ALMUERZO</a:t>
                      </a:r>
                    </a:p>
                  </a:txBody>
                  <a:tcPr marL="48366" marR="48366" marT="48366" marB="48366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tabLst>
                          <a:tab pos="135255" algn="l"/>
                        </a:tabLst>
                      </a:pPr>
                      <a:endParaRPr lang="es-CL" sz="1050" dirty="0">
                        <a:effectLst/>
                      </a:endParaRPr>
                    </a:p>
                    <a:p>
                      <a:pPr marL="135255" algn="l">
                        <a:tabLst>
                          <a:tab pos="135255" algn="l"/>
                        </a:tabLst>
                      </a:pPr>
                      <a:r>
                        <a:rPr lang="es-CL" sz="1200" dirty="0">
                          <a:effectLst/>
                        </a:rPr>
                        <a:t> </a:t>
                      </a:r>
                      <a:endParaRPr lang="es-CL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366" marR="48366" marT="48366" marB="48366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CL" sz="1050" dirty="0">
                        <a:effectLst/>
                      </a:endParaRPr>
                    </a:p>
                  </a:txBody>
                  <a:tcPr marL="48366" marR="48366" marT="48366" marB="48366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1200" dirty="0">
                          <a:effectLst/>
                        </a:rPr>
                        <a:t> </a:t>
                      </a:r>
                      <a:endParaRPr lang="es-CL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366" marR="48366" marT="48366" marB="48366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2370446"/>
                  </a:ext>
                </a:extLst>
              </a:tr>
              <a:tr h="358696">
                <a:tc>
                  <a:txBody>
                    <a:bodyPr/>
                    <a:lstStyle/>
                    <a:p>
                      <a:pPr algn="ctr"/>
                      <a:r>
                        <a:rPr lang="es-CL" sz="1200" dirty="0">
                          <a:effectLst/>
                        </a:rPr>
                        <a:t>15:00-15:15</a:t>
                      </a:r>
                      <a:endParaRPr lang="es-CL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366" marR="48366" marT="48366" marB="48366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effectLst/>
                          <a:latin typeface="+mn-lt"/>
                          <a:ea typeface="+mn-ea"/>
                        </a:rPr>
                        <a:t>Dinamizar</a:t>
                      </a:r>
                      <a:endParaRPr lang="es-CL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366" marR="48366" marT="48366" marB="48366"/>
                </a:tc>
                <a:tc>
                  <a:txBody>
                    <a:bodyPr/>
                    <a:lstStyle/>
                    <a:p>
                      <a:pPr marL="135255" algn="l">
                        <a:spcAft>
                          <a:spcPts val="0"/>
                        </a:spcAft>
                        <a:tabLst>
                          <a:tab pos="135255" algn="l"/>
                        </a:tabLst>
                      </a:pPr>
                      <a:r>
                        <a:rPr lang="es-ES" sz="1200" dirty="0">
                          <a:effectLst/>
                        </a:rPr>
                        <a:t> Dinámica de activación</a:t>
                      </a:r>
                      <a:endParaRPr lang="es-CL" sz="1100" dirty="0">
                        <a:effectLst/>
                        <a:latin typeface="Times New Roman" panose="02020603050405020304" pitchFamily="18" charset="0"/>
                        <a:ea typeface="Arial Unicode MS" panose="020B0604020202020204" pitchFamily="34" charset="-128"/>
                      </a:endParaRPr>
                    </a:p>
                  </a:txBody>
                  <a:tcPr marL="48366" marR="48366" marT="48366" marB="48366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s-CL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366" marR="48366" marT="48366" marB="4836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effectLst/>
                        </a:rPr>
                        <a:t> </a:t>
                      </a:r>
                      <a:endParaRPr lang="es-CL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366" marR="48366" marT="48366" marB="48366"/>
                </a:tc>
                <a:extLst>
                  <a:ext uri="{0D108BD9-81ED-4DB2-BD59-A6C34878D82A}">
                    <a16:rowId xmlns:a16="http://schemas.microsoft.com/office/drawing/2014/main" val="430131642"/>
                  </a:ext>
                </a:extLst>
              </a:tr>
              <a:tr h="35869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050" dirty="0">
                          <a:effectLst/>
                        </a:rPr>
                        <a:t>15:15-16:45</a:t>
                      </a:r>
                      <a:endParaRPr lang="es-CL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/>
                      <a:endParaRPr lang="es-CL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366" marR="48366" marT="48366" marB="48366"/>
                </a:tc>
                <a:tc>
                  <a:txBody>
                    <a:bodyPr/>
                    <a:lstStyle/>
                    <a:p>
                      <a:pPr algn="l"/>
                      <a:r>
                        <a:rPr lang="es-CL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Compartir experiencias</a:t>
                      </a:r>
                    </a:p>
                  </a:txBody>
                  <a:tcPr marL="48366" marR="48366" marT="48366" marB="48366"/>
                </a:tc>
                <a:tc>
                  <a:txBody>
                    <a:bodyPr/>
                    <a:lstStyle/>
                    <a:p>
                      <a:pPr marL="135255" algn="l">
                        <a:spcAft>
                          <a:spcPts val="0"/>
                        </a:spcAft>
                        <a:tabLst>
                          <a:tab pos="135255" algn="l"/>
                        </a:tabLst>
                      </a:pPr>
                      <a:r>
                        <a:rPr lang="es-CL" sz="1100" dirty="0">
                          <a:effectLst/>
                          <a:latin typeface="Times New Roman" panose="02020603050405020304" pitchFamily="18" charset="0"/>
                          <a:ea typeface="Arial Unicode MS" panose="020B0604020202020204" pitchFamily="34" charset="-128"/>
                        </a:rPr>
                        <a:t>Relatos personales</a:t>
                      </a:r>
                    </a:p>
                  </a:txBody>
                  <a:tcPr marL="48366" marR="48366" marT="48366" marB="48366"/>
                </a:tc>
                <a:tc>
                  <a:txBody>
                    <a:bodyPr/>
                    <a:lstStyle/>
                    <a:p>
                      <a:pPr algn="l"/>
                      <a:r>
                        <a:rPr lang="es-CL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Diálogo y exposiciones</a:t>
                      </a:r>
                    </a:p>
                  </a:txBody>
                  <a:tcPr marL="48366" marR="48366" marT="48366" marB="48366"/>
                </a:tc>
                <a:tc>
                  <a:txBody>
                    <a:bodyPr/>
                    <a:lstStyle/>
                    <a:p>
                      <a:pPr algn="ctr"/>
                      <a:endParaRPr lang="es-CL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366" marR="48366" marT="48366" marB="48366"/>
                </a:tc>
                <a:extLst>
                  <a:ext uri="{0D108BD9-81ED-4DB2-BD59-A6C34878D82A}">
                    <a16:rowId xmlns:a16="http://schemas.microsoft.com/office/drawing/2014/main" val="2186521605"/>
                  </a:ext>
                </a:extLst>
              </a:tr>
              <a:tr h="369115">
                <a:tc>
                  <a:txBody>
                    <a:bodyPr/>
                    <a:lstStyle/>
                    <a:p>
                      <a:pPr algn="ctr"/>
                      <a:r>
                        <a:rPr lang="es-CL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16:45-17:30</a:t>
                      </a:r>
                    </a:p>
                  </a:txBody>
                  <a:tcPr marL="48366" marR="48366" marT="48366" marB="48366"/>
                </a:tc>
                <a:tc>
                  <a:txBody>
                    <a:bodyPr/>
                    <a:lstStyle/>
                    <a:p>
                      <a:pPr algn="l"/>
                      <a:r>
                        <a:rPr lang="es-CL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Fortalecer lazos</a:t>
                      </a:r>
                    </a:p>
                  </a:txBody>
                  <a:tcPr marL="48366" marR="48366" marT="48366" marB="48366"/>
                </a:tc>
                <a:tc>
                  <a:txBody>
                    <a:bodyPr/>
                    <a:lstStyle/>
                    <a:p>
                      <a:pPr marL="135255" algn="l">
                        <a:spcAft>
                          <a:spcPts val="0"/>
                        </a:spcAft>
                        <a:tabLst>
                          <a:tab pos="135255" algn="l"/>
                        </a:tabLst>
                      </a:pPr>
                      <a:r>
                        <a:rPr lang="es-CL" sz="1100" dirty="0">
                          <a:effectLst/>
                          <a:latin typeface="Times New Roman" panose="02020603050405020304" pitchFamily="18" charset="0"/>
                          <a:ea typeface="Arial Unicode MS" panose="020B0604020202020204" pitchFamily="34" charset="-128"/>
                        </a:rPr>
                        <a:t>El corredor del autocuidado</a:t>
                      </a:r>
                    </a:p>
                  </a:txBody>
                  <a:tcPr marL="48366" marR="48366" marT="48366" marB="48366"/>
                </a:tc>
                <a:tc>
                  <a:txBody>
                    <a:bodyPr/>
                    <a:lstStyle/>
                    <a:p>
                      <a:pPr algn="l"/>
                      <a:endParaRPr lang="es-CL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366" marR="48366" marT="48366" marB="4836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1200" dirty="0">
                          <a:effectLst/>
                        </a:rPr>
                        <a:t> </a:t>
                      </a:r>
                      <a:endParaRPr lang="es-CL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366" marR="48366" marT="48366" marB="48366"/>
                </a:tc>
                <a:extLst>
                  <a:ext uri="{0D108BD9-81ED-4DB2-BD59-A6C34878D82A}">
                    <a16:rowId xmlns:a16="http://schemas.microsoft.com/office/drawing/2014/main" val="30563930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8156752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346</TotalTime>
  <Words>404</Words>
  <Application>Microsoft Office PowerPoint</Application>
  <PresentationFormat>Panorámica</PresentationFormat>
  <Paragraphs>189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2" baseType="lpstr">
      <vt:lpstr>Arial</vt:lpstr>
      <vt:lpstr>Arial Unicode MS</vt:lpstr>
      <vt:lpstr>Calibri</vt:lpstr>
      <vt:lpstr>Calibri Light</vt:lpstr>
      <vt:lpstr>Symbol</vt:lpstr>
      <vt:lpstr>Times New Roman</vt:lpstr>
      <vt:lpstr>Tema de Office</vt:lpstr>
      <vt:lpstr>DIPLOMADO PSICOLOGIA COMUNITARIA Y EDUCACIÓN POPULAR</vt:lpstr>
      <vt:lpstr>MODULOS 2017</vt:lpstr>
      <vt:lpstr>Textos lecturas</vt:lpstr>
      <vt:lpstr>PROGRAMA DE TRABAJO: VIERNES 16   </vt:lpstr>
      <vt:lpstr>PROGRAMA DE TRABAJO: SABADO 18   </vt:lpstr>
    </vt:vector>
  </TitlesOfParts>
  <Company>Servicio de Impuestos Internos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DIPLOMADO PSICOLOGIA COMUNITARIA Y EDUCACIÓN POPULAR</dc:title>
  <dc:creator>Jorge Fernando Fredericksen Gallardo</dc:creator>
  <cp:lastModifiedBy>Jorge Fredericksen</cp:lastModifiedBy>
  <cp:revision>18</cp:revision>
  <dcterms:created xsi:type="dcterms:W3CDTF">2017-11-15T15:01:06Z</dcterms:created>
  <dcterms:modified xsi:type="dcterms:W3CDTF">2017-11-15T23:40:09Z</dcterms:modified>
</cp:coreProperties>
</file>